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8"/>
  </p:notesMasterIdLst>
  <p:sldIdLst>
    <p:sldId id="258" r:id="rId2"/>
    <p:sldId id="289" r:id="rId3"/>
    <p:sldId id="389" r:id="rId4"/>
    <p:sldId id="390" r:id="rId5"/>
    <p:sldId id="391" r:id="rId6"/>
    <p:sldId id="259" r:id="rId7"/>
    <p:sldId id="260" r:id="rId8"/>
    <p:sldId id="297" r:id="rId9"/>
    <p:sldId id="325" r:id="rId10"/>
    <p:sldId id="326" r:id="rId11"/>
    <p:sldId id="327" r:id="rId12"/>
    <p:sldId id="328" r:id="rId13"/>
    <p:sldId id="329" r:id="rId14"/>
    <p:sldId id="333" r:id="rId15"/>
    <p:sldId id="334" r:id="rId16"/>
    <p:sldId id="335" r:id="rId17"/>
    <p:sldId id="330" r:id="rId18"/>
    <p:sldId id="331" r:id="rId19"/>
    <p:sldId id="336" r:id="rId20"/>
    <p:sldId id="337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94" r:id="rId31"/>
    <p:sldId id="256" r:id="rId32"/>
    <p:sldId id="265" r:id="rId33"/>
    <p:sldId id="262" r:id="rId34"/>
    <p:sldId id="261" r:id="rId35"/>
    <p:sldId id="306" r:id="rId36"/>
    <p:sldId id="300" r:id="rId37"/>
    <p:sldId id="301" r:id="rId38"/>
    <p:sldId id="302" r:id="rId39"/>
    <p:sldId id="263" r:id="rId40"/>
    <p:sldId id="303" r:id="rId41"/>
    <p:sldId id="304" r:id="rId42"/>
    <p:sldId id="305" r:id="rId43"/>
    <p:sldId id="393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95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88" r:id="rId86"/>
    <p:sldId id="392" r:id="rId8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89"/>
    </p:embeddedFont>
    <p:embeddedFont>
      <p:font typeface="Roboto Slab" panose="020B0604020202020204" charset="0"/>
      <p:regular r:id="rId90"/>
      <p:bold r:id="rId91"/>
    </p:embeddedFont>
    <p:embeddedFont>
      <p:font typeface="Source Sans Pro" panose="020B0503030403020204" pitchFamily="34" charset="0"/>
      <p:regular r:id="rId92"/>
      <p:bold r:id="rId93"/>
      <p:italic r:id="rId94"/>
      <p:boldItalic r:id="rId95"/>
    </p:embeddedFont>
    <p:embeddedFont>
      <p:font typeface="Calibri" panose="020F050202020403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INH NGUYỄN MINH QUÂN" initials="ĐNMQ" lastIdx="1" clrIdx="0">
    <p:extLst>
      <p:ext uri="{19B8F6BF-5375-455C-9EA6-DF929625EA0E}">
        <p15:presenceInfo xmlns:p15="http://schemas.microsoft.com/office/powerpoint/2012/main" userId="ĐINH NGUYỄN MINH QUÂ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31T00:25:07.037" idx="1">
    <p:pos x="3293" y="2636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3503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813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146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798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90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839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83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566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06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321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030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797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bf1dbd17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bf1dbd17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99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772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104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425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4686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300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384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162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65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239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623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64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053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477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759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46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933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094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868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370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673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66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232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118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78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945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462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252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214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392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2106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30691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700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054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468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4181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0744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395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84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3845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81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9982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2173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632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8975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8409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6591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760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7573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406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6584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6279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520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003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22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5030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3142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7458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6273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23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5149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1179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5997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6490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2051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528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5535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3686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3511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30257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8716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0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8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3334309" y="1785337"/>
            <a:ext cx="24086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091EA"/>
                </a:solidFill>
              </a:rPr>
              <a:t>Hello</a:t>
            </a:r>
            <a:r>
              <a:rPr lang="en" sz="6000" b="1" dirty="0"/>
              <a:t>!</a:t>
            </a:r>
            <a:endParaRPr sz="6000" b="1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624228" y="474217"/>
            <a:ext cx="7895543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dirty="0" smtClean="0"/>
              <a:t>Principal Components Analysis</a:t>
            </a:r>
            <a:endParaRPr sz="3600" b="1" i="1"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86149" y="1084884"/>
            <a:ext cx="3979359" cy="3571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vi-VN" dirty="0"/>
              <a:t>PCA  sẽ cố </a:t>
            </a:r>
            <a:r>
              <a:rPr lang="vi-VN" dirty="0" smtClean="0"/>
              <a:t>gắn</a:t>
            </a:r>
            <a:r>
              <a:rPr lang="en-US" dirty="0"/>
              <a:t>g</a:t>
            </a:r>
            <a:r>
              <a:rPr lang="vi-VN" dirty="0" smtClean="0"/>
              <a:t> </a:t>
            </a:r>
            <a:r>
              <a:rPr lang="vi-VN" dirty="0"/>
              <a:t>tìm ra các đường hoặc mặt đặc biệt có dạng tuyến tính </a:t>
            </a:r>
            <a:r>
              <a:rPr lang="vi-VN" dirty="0" smtClean="0"/>
              <a:t>và </a:t>
            </a:r>
            <a:r>
              <a:rPr lang="vi-VN" dirty="0"/>
              <a:t>chiếu các điểm dữ liệu lên các đường hoặc mặt tìm được nhằm giảm bớt chiều dữ </a:t>
            </a:r>
            <a:r>
              <a:rPr lang="vi-VN" dirty="0" smtClean="0"/>
              <a:t>liệ</a:t>
            </a:r>
            <a:r>
              <a:rPr lang="en-US" dirty="0" smtClean="0"/>
              <a:t>u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38" y="2086697"/>
            <a:ext cx="4333946" cy="18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3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528928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09FD5B1-4447-44D5-AA74-212B2944B2D4}"/>
              </a:ext>
            </a:extLst>
          </p:cNvPr>
          <p:cNvSpPr txBox="1"/>
          <p:nvPr/>
        </p:nvSpPr>
        <p:spPr>
          <a:xfrm>
            <a:off x="4322020" y="1502246"/>
            <a:ext cx="47035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không phải lúc nào dữ liệu cũng phân bố gần với các đường hoặc mặt </a:t>
            </a:r>
            <a:r>
              <a:rPr lang="vi-VN" sz="3200" dirty="0" smtClean="0"/>
              <a:t> </a:t>
            </a:r>
            <a:r>
              <a:rPr lang="vi-VN" sz="3200" dirty="0"/>
              <a:t>có dạng </a:t>
            </a:r>
            <a:r>
              <a:rPr lang="vi-VN" sz="3200" dirty="0" smtClean="0"/>
              <a:t>tuyến</a:t>
            </a:r>
            <a:r>
              <a:rPr lang="en-US" sz="3200" dirty="0" smtClean="0"/>
              <a:t> </a:t>
            </a:r>
            <a:r>
              <a:rPr lang="vi-VN" sz="3200" dirty="0" smtClean="0"/>
              <a:t>tính </a:t>
            </a:r>
            <a:r>
              <a:rPr lang="en-US" sz="3000" dirty="0" smtClean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</a:t>
            </a:r>
            <a:endParaRPr lang="en-US" sz="3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3" y="726698"/>
            <a:ext cx="3671716" cy="2819630"/>
          </a:xfrm>
          <a:prstGeom prst="rect">
            <a:avLst/>
          </a:prstGeom>
        </p:spPr>
      </p:pic>
      <p:sp>
        <p:nvSpPr>
          <p:cNvPr id="8" name="Google Shape;150;p21"/>
          <p:cNvSpPr txBox="1">
            <a:spLocks noGrp="1"/>
          </p:cNvSpPr>
          <p:nvPr>
            <p:ph type="title"/>
          </p:nvPr>
        </p:nvSpPr>
        <p:spPr>
          <a:xfrm>
            <a:off x="4236500" y="882079"/>
            <a:ext cx="3112312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dirty="0" err="1"/>
              <a:t>Tuy</a:t>
            </a:r>
            <a:r>
              <a:rPr lang="en-US" sz="3600" b="1" i="1" dirty="0"/>
              <a:t> </a:t>
            </a:r>
            <a:r>
              <a:rPr lang="en-US" sz="3600" b="1" i="1" dirty="0" err="1"/>
              <a:t>nhiên</a:t>
            </a:r>
            <a:r>
              <a:rPr lang="en-US" sz="3600" b="1" i="1" dirty="0"/>
              <a:t>…</a:t>
            </a:r>
            <a:endParaRPr sz="3600" b="1" i="1" dirty="0"/>
          </a:p>
        </p:txBody>
      </p:sp>
    </p:spTree>
    <p:extLst>
      <p:ext uri="{BB962C8B-B14F-4D97-AF65-F5344CB8AC3E}">
        <p14:creationId xmlns:p14="http://schemas.microsoft.com/office/powerpoint/2010/main" val="326879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-90323" y="1110109"/>
            <a:ext cx="57415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4400" dirty="0"/>
              <a:t>Kernel PCA</a:t>
            </a:r>
            <a:endParaRPr sz="44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871628" y="2243273"/>
            <a:ext cx="477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US" dirty="0"/>
              <a:t>Kernel PCA sẽ tiến hành giảm bằng cách tăng </a:t>
            </a:r>
            <a:r>
              <a:rPr lang="en-US" dirty="0" smtClean="0"/>
              <a:t>chiều</a:t>
            </a:r>
            <a:endParaRPr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grpSp>
        <p:nvGrpSpPr>
          <p:cNvPr id="13" name="Google Shape;1214;p49"/>
          <p:cNvGrpSpPr/>
          <p:nvPr/>
        </p:nvGrpSpPr>
        <p:grpSpPr>
          <a:xfrm>
            <a:off x="6242932" y="1374567"/>
            <a:ext cx="868351" cy="868706"/>
            <a:chOff x="9901824" y="937343"/>
            <a:chExt cx="744273" cy="793950"/>
          </a:xfrm>
        </p:grpSpPr>
        <p:grpSp>
          <p:nvGrpSpPr>
            <p:cNvPr id="14" name="Google Shape;1215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1" name="Google Shape;1216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17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218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219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220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221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222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223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224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225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226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27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28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29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30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31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5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35122" y="47365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b="1" dirty="0" smtClean="0"/>
              <a:t>N</a:t>
            </a:r>
            <a:r>
              <a:rPr lang="vi-VN" sz="3600" b="1" dirty="0" smtClean="0"/>
              <a:t>ghe </a:t>
            </a:r>
            <a:r>
              <a:rPr lang="vi-VN" sz="3600" b="1" dirty="0"/>
              <a:t>có vẻ mâu thuẫn </a:t>
            </a:r>
            <a:r>
              <a:rPr lang="vi-VN" sz="3600" b="1" dirty="0" smtClean="0"/>
              <a:t>nhưng</a:t>
            </a:r>
            <a:r>
              <a:rPr lang="en-US" sz="3600" b="1" dirty="0" smtClean="0"/>
              <a:t>..</a:t>
            </a:r>
            <a:endParaRPr sz="36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18" y="1399161"/>
            <a:ext cx="6237231" cy="28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6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35122" y="39364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/>
              <a:t>Các b</a:t>
            </a:r>
            <a:r>
              <a:rPr lang="vi-VN" sz="3600" b="1" dirty="0" smtClean="0"/>
              <a:t>ư</a:t>
            </a:r>
            <a:r>
              <a:rPr lang="en-US" sz="3600" b="1" dirty="0"/>
              <a:t>ớc thuật </a:t>
            </a:r>
            <a:r>
              <a:rPr lang="en-US" sz="3600" b="1" dirty="0" smtClean="0"/>
              <a:t>toán Kernel PCA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81171" y="1168668"/>
            <a:ext cx="8219428" cy="358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dirty="0" smtClean="0"/>
              <a:t>Chọn hàm kernel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dirty="0" smtClean="0"/>
              <a:t>Tính ma trận Kernel</a:t>
            </a:r>
          </a:p>
          <a:p>
            <a:pPr lvl="0">
              <a:spcBef>
                <a:spcPts val="0"/>
              </a:spcBef>
            </a:pPr>
            <a:r>
              <a:rPr lang="en-US" dirty="0"/>
              <a:t>Centering ma trận Kernel</a:t>
            </a:r>
          </a:p>
          <a:p>
            <a:pPr lvl="0">
              <a:spcBef>
                <a:spcPts val="0"/>
              </a:spcBef>
            </a:pPr>
            <a:r>
              <a:rPr lang="en-US" dirty="0"/>
              <a:t>Tìm các </a:t>
            </a:r>
            <a:r>
              <a:rPr lang="en-US" dirty="0" smtClean="0"/>
              <a:t>eigenvector và eigenvalue</a:t>
            </a:r>
            <a:r>
              <a:rPr lang="en-US" dirty="0"/>
              <a:t> </a:t>
            </a:r>
            <a:r>
              <a:rPr lang="en-US" dirty="0" smtClean="0"/>
              <a:t>của </a:t>
            </a:r>
            <a:r>
              <a:rPr lang="en-US" dirty="0"/>
              <a:t>ma </a:t>
            </a:r>
            <a:r>
              <a:rPr lang="en-US" dirty="0" smtClean="0"/>
              <a:t>trận Kernel</a:t>
            </a:r>
            <a:endParaRPr lang="en-US" dirty="0"/>
          </a:p>
          <a:p>
            <a:pPr lvl="0">
              <a:spcBef>
                <a:spcPts val="0"/>
              </a:spcBef>
            </a:pPr>
            <a:r>
              <a:rPr lang="vi-VN" dirty="0"/>
              <a:t>Sắp xếp các eigenvector vừa tìm được theo thứ tự giảm dần của </a:t>
            </a:r>
            <a:r>
              <a:rPr lang="vi-VN" dirty="0" smtClean="0"/>
              <a:t>eigenvalue</a:t>
            </a:r>
            <a:endParaRPr lang="en-US" dirty="0" smtClean="0"/>
          </a:p>
          <a:p>
            <a:pPr lvl="0">
              <a:spcBef>
                <a:spcPts val="0"/>
              </a:spcBef>
            </a:pPr>
            <a:r>
              <a:rPr lang="en-US" dirty="0"/>
              <a:t>Chọn ra K eigenvector đầu tiên và chiếu dữ liệu lên chiều không gian mới.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385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35122" y="39364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/>
              <a:t>Chọn hàm kernel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81171" y="1168668"/>
            <a:ext cx="8219428" cy="358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smtClean="0"/>
              <a:t>Một số hàm kernel phổ biến: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Tuyến tính: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Đa thức: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Gaussian: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210" t="51575" r="50954" b="34236"/>
          <a:stretch/>
        </p:blipFill>
        <p:spPr>
          <a:xfrm>
            <a:off x="3164218" y="3292157"/>
            <a:ext cx="3309451" cy="717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114" t="32159" r="52147" b="55471"/>
          <a:stretch/>
        </p:blipFill>
        <p:spPr>
          <a:xfrm>
            <a:off x="3223424" y="1933693"/>
            <a:ext cx="2045887" cy="599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304" t="41969" r="46111" b="46025"/>
          <a:stretch/>
        </p:blipFill>
        <p:spPr>
          <a:xfrm>
            <a:off x="3164218" y="2605768"/>
            <a:ext cx="3144266" cy="6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809FD5B1-4447-44D5-AA74-212B2944B2D4}"/>
                  </a:ext>
                </a:extLst>
              </p:cNvPr>
              <p:cNvSpPr txBox="1"/>
              <p:nvPr/>
            </p:nvSpPr>
            <p:spPr>
              <a:xfrm>
                <a:off x="412544" y="357601"/>
                <a:ext cx="902090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Ví dụ:</a:t>
                </a:r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 smtClean="0"/>
                  <a:t>X = (2, 3) </a:t>
                </a:r>
              </a:p>
              <a:p>
                <a:r>
                  <a:rPr lang="en-US" sz="3200" dirty="0" smtClean="0"/>
                  <a:t>Z = (1, 5)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Hàm kernel tuyến tính:</a:t>
                </a:r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1, 5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=17 </m:t>
                      </m:r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809FD5B1-4447-44D5-AA74-212B2944B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4" y="357601"/>
                <a:ext cx="9020907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758" t="-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45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2831" t="47777" r="43137" b="43117"/>
          <a:stretch/>
        </p:blipFill>
        <p:spPr>
          <a:xfrm>
            <a:off x="2591898" y="1096249"/>
            <a:ext cx="552586" cy="701988"/>
          </a:xfrm>
          <a:prstGeom prst="rect">
            <a:avLst/>
          </a:prstGeom>
        </p:spPr>
      </p:pic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470" t="44777" r="21708" b="43117"/>
          <a:stretch/>
        </p:blipFill>
        <p:spPr>
          <a:xfrm>
            <a:off x="2203770" y="2368230"/>
            <a:ext cx="4883259" cy="1078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09FD5B1-4447-44D5-AA74-212B2944B2D4}"/>
              </a:ext>
            </a:extLst>
          </p:cNvPr>
          <p:cNvSpPr txBox="1"/>
          <p:nvPr/>
        </p:nvSpPr>
        <p:spPr>
          <a:xfrm>
            <a:off x="1465092" y="1096249"/>
            <a:ext cx="6965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 </a:t>
            </a:r>
            <a:r>
              <a:rPr lang="en-US" sz="3200" dirty="0" smtClean="0"/>
              <a:t>gọi </a:t>
            </a:r>
            <a:r>
              <a:rPr lang="en-US" sz="3200" dirty="0"/>
              <a:t> </a:t>
            </a:r>
            <a:r>
              <a:rPr lang="en-US" sz="3200" dirty="0" smtClean="0"/>
              <a:t>  là </a:t>
            </a:r>
            <a:r>
              <a:rPr lang="en-US" sz="3200" dirty="0"/>
              <a:t>một ánh xạ từ không gian D chiều sang không gian K chiều</a:t>
            </a:r>
            <a:endParaRPr lang="en-US" sz="3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Google Shape;110;p17"/>
          <p:cNvSpPr txBox="1">
            <a:spLocks noGrp="1"/>
          </p:cNvSpPr>
          <p:nvPr>
            <p:ph type="title"/>
          </p:nvPr>
        </p:nvSpPr>
        <p:spPr>
          <a:xfrm>
            <a:off x="273309" y="29626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/>
              <a:t>Tính ma trận kernel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9256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809FD5B1-4447-44D5-AA74-212B2944B2D4}"/>
                  </a:ext>
                </a:extLst>
              </p:cNvPr>
              <p:cNvSpPr txBox="1"/>
              <p:nvPr/>
            </p:nvSpPr>
            <p:spPr>
              <a:xfrm>
                <a:off x="412544" y="357601"/>
                <a:ext cx="9020907" cy="363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Ví dụ:</a:t>
                </a:r>
              </a:p>
              <a:p>
                <a:r>
                  <a:rPr lang="en-US" sz="3200" dirty="0" smtClean="0"/>
                  <a:t>X =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3200" dirty="0" smtClean="0"/>
                  <a:t>,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3200" dirty="0" smtClean="0"/>
                  <a:t>) </a:t>
                </a:r>
              </a:p>
              <a:p>
                <a14:m>
                  <m:oMath xmlns:m="http://schemas.openxmlformats.org/officeDocument/2006/math">
                    <m: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=(1,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,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ab</m:t>
                    </m:r>
                  </m:oMath>
                </a14:m>
                <a:r>
                  <a:rPr lang="en-US" sz="3200" dirty="0" smtClean="0"/>
                  <a:t>,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.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 smtClean="0"/>
                  <a:t>X = (2 , 3) </a:t>
                </a:r>
              </a:p>
              <a:p>
                <a14:m>
                  <m:oMath xmlns:m="http://schemas.openxmlformats.org/officeDocument/2006/math">
                    <m: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smtClean="0"/>
                  <a:t>= (1,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4, 6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9</m:t>
                    </m:r>
                  </m:oMath>
                </a14:m>
                <a:r>
                  <a:rPr lang="en-US" sz="2800" dirty="0" smtClean="0"/>
                  <a:t>)</a:t>
                </a:r>
                <a:endParaRPr lang="en-US" sz="3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809FD5B1-4447-44D5-AA74-212B2944B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4" y="357601"/>
                <a:ext cx="9020907" cy="3635482"/>
              </a:xfrm>
              <a:prstGeom prst="rect">
                <a:avLst/>
              </a:prstGeom>
              <a:blipFill rotWithShape="0">
                <a:blip r:embed="rId3"/>
                <a:stretch>
                  <a:fillRect l="-1758" t="-2181" b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2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96976" y="813433"/>
            <a:ext cx="8219428" cy="358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vi-VN" dirty="0"/>
              <a:t>Với phương pháp PCA, đầu tiên ta cần tính ma trận </a:t>
            </a:r>
            <a:r>
              <a:rPr lang="vi-VN" dirty="0" smtClean="0"/>
              <a:t>covariance</a:t>
            </a: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endParaRPr lang="en-US" dirty="0"/>
          </a:p>
          <a:p>
            <a:pPr marL="76200" lvl="0" indent="0">
              <a:spcBef>
                <a:spcPts val="0"/>
              </a:spcBef>
              <a:buNone/>
            </a:pP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endParaRPr lang="en-US" dirty="0"/>
          </a:p>
          <a:p>
            <a:pPr marL="76200" lvl="0" indent="0">
              <a:spcBef>
                <a:spcPts val="0"/>
              </a:spcBef>
              <a:buNone/>
            </a:pP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r>
              <a:rPr lang="vi-VN" dirty="0" smtClean="0"/>
              <a:t>Tuy </a:t>
            </a:r>
            <a:r>
              <a:rPr lang="vi-VN" dirty="0"/>
              <a:t>nhiên việc ánh xạ tất cả các điểm dữ </a:t>
            </a:r>
            <a:r>
              <a:rPr lang="vi-VN" dirty="0" smtClean="0"/>
              <a:t>liệu từ </a:t>
            </a:r>
            <a:r>
              <a:rPr lang="vi-VN" dirty="0"/>
              <a:t>không gian D sang không gian </a:t>
            </a:r>
            <a:r>
              <a:rPr lang="en-US" dirty="0" smtClean="0"/>
              <a:t>K</a:t>
            </a:r>
            <a:r>
              <a:rPr lang="vi-VN" dirty="0" smtClean="0"/>
              <a:t> </a:t>
            </a:r>
            <a:r>
              <a:rPr lang="vi-VN" dirty="0"/>
              <a:t>rồi </a:t>
            </a:r>
            <a:r>
              <a:rPr lang="en-US" dirty="0" smtClean="0"/>
              <a:t>tính </a:t>
            </a:r>
            <a:r>
              <a:rPr lang="vi-VN" dirty="0" smtClean="0"/>
              <a:t>ma </a:t>
            </a:r>
            <a:r>
              <a:rPr lang="vi-VN" dirty="0"/>
              <a:t>trận S sẽ tốn nhiều chi phí.</a:t>
            </a: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4414" t="36938" r="24755" b="55958"/>
          <a:stretch/>
        </p:blipFill>
        <p:spPr>
          <a:xfrm>
            <a:off x="2678843" y="1624143"/>
            <a:ext cx="3855693" cy="73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Nhóm trình bày</a:t>
            </a:r>
            <a:endParaRPr dirty="0"/>
          </a:p>
        </p:txBody>
      </p:sp>
      <p:sp>
        <p:nvSpPr>
          <p:cNvPr id="583" name="Google Shape;583;p4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87" name="Google Shape;587;p45"/>
          <p:cNvSpPr txBox="1"/>
          <p:nvPr/>
        </p:nvSpPr>
        <p:spPr>
          <a:xfrm>
            <a:off x="1414360" y="3001837"/>
            <a:ext cx="1829451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ource Sans Pro"/>
                <a:ea typeface="Source Sans Pro"/>
                <a:cs typeface="Source Sans Pro"/>
                <a:sym typeface="Source Sans Pro"/>
              </a:rPr>
              <a:t>Đinh Nguyễn Minh Quân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18120520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9" name="Google Shape;589;p45"/>
          <p:cNvSpPr txBox="1"/>
          <p:nvPr/>
        </p:nvSpPr>
        <p:spPr>
          <a:xfrm>
            <a:off x="3642374" y="3001837"/>
            <a:ext cx="1673123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ource Sans Pro"/>
                <a:ea typeface="Source Sans Pro"/>
                <a:cs typeface="Source Sans Pro"/>
                <a:sym typeface="Source Sans Pro"/>
              </a:rPr>
              <a:t>Nguyễn Thị Thu Hằng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/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9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18120027</a:t>
            </a:r>
            <a:endParaRPr dirty="0" smtClean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1" name="Google Shape;591;p45"/>
          <p:cNvSpPr txBox="1"/>
          <p:nvPr/>
        </p:nvSpPr>
        <p:spPr>
          <a:xfrm>
            <a:off x="5952437" y="300391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ource Sans Pro"/>
                <a:ea typeface="Source Sans Pro"/>
                <a:cs typeface="Source Sans Pro"/>
                <a:sym typeface="Source Sans Pro"/>
              </a:rPr>
              <a:t>Nguyễn Nam Phong</a:t>
            </a: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/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lang="en" sz="900" dirty="0" smtClean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18120506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10105" r="17001" b="38865"/>
          <a:stretch/>
        </p:blipFill>
        <p:spPr>
          <a:xfrm>
            <a:off x="1501491" y="1203850"/>
            <a:ext cx="1655188" cy="166816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2813" r="12910" b="23517"/>
          <a:stretch/>
        </p:blipFill>
        <p:spPr>
          <a:xfrm>
            <a:off x="5863457" y="1172810"/>
            <a:ext cx="1667159" cy="173024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1072099"/>
            <a:ext cx="1655188" cy="165518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25981" r="-558" b="24500"/>
          <a:stretch/>
        </p:blipFill>
        <p:spPr>
          <a:xfrm>
            <a:off x="1479223" y="1203849"/>
            <a:ext cx="1677456" cy="166816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96976" y="813433"/>
            <a:ext cx="8219428" cy="358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sz="2800" dirty="0" smtClean="0"/>
              <a:t>Tuy nhiên ta có tính chất sau: </a:t>
            </a:r>
          </a:p>
          <a:p>
            <a:pPr marL="76200" lvl="0" indent="0">
              <a:spcBef>
                <a:spcPts val="0"/>
              </a:spcBef>
              <a:buNone/>
            </a:pPr>
            <a:endParaRPr lang="en-US" dirty="0"/>
          </a:p>
          <a:p>
            <a:pPr marL="76200" lvl="0" indent="0">
              <a:spcBef>
                <a:spcPts val="0"/>
              </a:spcBef>
              <a:buNone/>
            </a:pP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9048" t="37096" r="29565" b="54438"/>
          <a:stretch/>
        </p:blipFill>
        <p:spPr>
          <a:xfrm>
            <a:off x="1700815" y="2189584"/>
            <a:ext cx="5463082" cy="8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809FD5B1-4447-44D5-AA74-212B2944B2D4}"/>
                  </a:ext>
                </a:extLst>
              </p:cNvPr>
              <p:cNvSpPr txBox="1"/>
              <p:nvPr/>
            </p:nvSpPr>
            <p:spPr>
              <a:xfrm>
                <a:off x="412544" y="357601"/>
                <a:ext cx="9020907" cy="454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Ví dụ:</a:t>
                </a:r>
              </a:p>
              <a:p>
                <a:r>
                  <a:rPr lang="en-US" sz="3200" dirty="0" smtClean="0"/>
                  <a:t>X =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3200" dirty="0" smtClean="0"/>
                  <a:t>,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3200" dirty="0" smtClean="0"/>
                  <a:t>) </a:t>
                </a:r>
              </a:p>
              <a:p>
                <a14:m>
                  <m:oMath xmlns:m="http://schemas.openxmlformats.org/officeDocument/2006/math">
                    <m: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 smtClean="0"/>
                  <a:t>=(1,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 smtClean="0"/>
                  <a:t>,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ab</m:t>
                    </m:r>
                  </m:oMath>
                </a14:m>
                <a:r>
                  <a:rPr lang="en-US" sz="3200" dirty="0" smtClean="0"/>
                  <a:t>,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.</a:t>
                </a:r>
              </a:p>
              <a:p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 smtClean="0"/>
                  <a:t>X = (2 , 3) </a:t>
                </a:r>
              </a:p>
              <a:p>
                <a14:m>
                  <m:oMath xmlns:m="http://schemas.openxmlformats.org/officeDocument/2006/math">
                    <m: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smtClean="0"/>
                  <a:t>= (1,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4, 6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9</m:t>
                    </m:r>
                  </m:oMath>
                </a14:m>
                <a:r>
                  <a:rPr lang="en-US" sz="2800" dirty="0" smtClean="0"/>
                  <a:t>)</a:t>
                </a:r>
              </a:p>
              <a:p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sz="3600" dirty="0" smtClean="0"/>
                  <a:t>Z </a:t>
                </a:r>
                <a:r>
                  <a:rPr lang="en-US" sz="3600" dirty="0"/>
                  <a:t>= </a:t>
                </a:r>
                <a:r>
                  <a:rPr lang="en-US" sz="3600" dirty="0" smtClean="0"/>
                  <a:t>(1 , 5) 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= (1</a:t>
                </a:r>
                <a:r>
                  <a:rPr lang="en-US" sz="3200" dirty="0" smtClean="0"/>
                  <a:t>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5</m:t>
                    </m:r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3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5</m:t>
                    </m:r>
                    <m:rad>
                      <m:radPr>
                        <m:deg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3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25)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809FD5B1-4447-44D5-AA74-212B2944B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4" y="357601"/>
                <a:ext cx="9020907" cy="4549515"/>
              </a:xfrm>
              <a:prstGeom prst="rect">
                <a:avLst/>
              </a:prstGeom>
              <a:blipFill rotWithShape="0">
                <a:blip r:embed="rId3"/>
                <a:stretch>
                  <a:fillRect l="-2096" t="-1743" b="-3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8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809FD5B1-4447-44D5-AA74-212B2944B2D4}"/>
                  </a:ext>
                </a:extLst>
              </p:cNvPr>
              <p:cNvSpPr txBox="1"/>
              <p:nvPr/>
            </p:nvSpPr>
            <p:spPr>
              <a:xfrm>
                <a:off x="925661" y="1265423"/>
                <a:ext cx="9020907" cy="2478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 smtClean="0"/>
                  <a:t> = (1,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4, 6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9</m:t>
                    </m:r>
                  </m:oMath>
                </a14:m>
                <a:r>
                  <a:rPr lang="en-US" sz="2800" dirty="0" smtClean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/>
                          <m:t>(1,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1, 5</m:t>
                        </m:r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25)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=1+4+30+4+60+225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𝟑𝟐𝟒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(17+1)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𝟑𝟐𝟒</m:t>
                      </m:r>
                    </m:oMath>
                  </m:oMathPara>
                </a14:m>
                <a:endParaRPr lang="en-US" sz="28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809FD5B1-4447-44D5-AA74-212B2944B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61" y="1265423"/>
                <a:ext cx="9020907" cy="2478051"/>
              </a:xfrm>
              <a:prstGeom prst="rect">
                <a:avLst/>
              </a:prstGeom>
              <a:blipFill rotWithShape="0">
                <a:blip r:embed="rId3"/>
                <a:stretch>
                  <a:fillRect l="-1419" t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30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96976" y="813433"/>
            <a:ext cx="8219428" cy="358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dirty="0" smtClean="0"/>
              <a:t>Vậy ta có thể tính ma trận Kernel bằng cách dùng hàm kernel</a:t>
            </a:r>
            <a:endParaRPr lang="en-US" dirty="0"/>
          </a:p>
          <a:p>
            <a:pPr marL="76200" lvl="0" indent="0">
              <a:spcBef>
                <a:spcPts val="0"/>
              </a:spcBef>
              <a:buNone/>
            </a:pP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610" t="28587" r="18874" b="44587"/>
          <a:stretch/>
        </p:blipFill>
        <p:spPr>
          <a:xfrm>
            <a:off x="677576" y="1821192"/>
            <a:ext cx="7524194" cy="15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0" name="Google Shape;110;p17"/>
          <p:cNvSpPr txBox="1">
            <a:spLocks noGrp="1"/>
          </p:cNvSpPr>
          <p:nvPr>
            <p:ph type="title"/>
          </p:nvPr>
        </p:nvSpPr>
        <p:spPr>
          <a:xfrm>
            <a:off x="273309" y="29626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/>
              <a:t>Centering ma trận kernel</a:t>
            </a:r>
            <a:endParaRPr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14" t="36033" r="18166" b="45814"/>
          <a:stretch/>
        </p:blipFill>
        <p:spPr>
          <a:xfrm>
            <a:off x="524450" y="2184033"/>
            <a:ext cx="8060385" cy="10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96976" y="813433"/>
            <a:ext cx="8219428" cy="358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dirty="0" smtClean="0"/>
              <a:t>T</a:t>
            </a:r>
            <a:r>
              <a:rPr lang="vi-VN" dirty="0" smtClean="0"/>
              <a:t>rước </a:t>
            </a:r>
            <a:r>
              <a:rPr lang="vi-VN" dirty="0"/>
              <a:t>khi tính ma trận </a:t>
            </a:r>
            <a:r>
              <a:rPr lang="en-US" dirty="0" smtClean="0"/>
              <a:t>kernel </a:t>
            </a:r>
            <a:r>
              <a:rPr lang="vi-VN" dirty="0" smtClean="0"/>
              <a:t>chúng </a:t>
            </a:r>
            <a:r>
              <a:rPr lang="vi-VN" dirty="0"/>
              <a:t>ta trừ mỗi vector dữ liệu đi vector kỳ vọng của toàn bộ dữ liệu</a:t>
            </a: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469" t="46183" r="40670" b="34984"/>
          <a:stretch/>
        </p:blipFill>
        <p:spPr>
          <a:xfrm>
            <a:off x="2140804" y="2026153"/>
            <a:ext cx="4871789" cy="12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96976" y="813433"/>
            <a:ext cx="8219428" cy="358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dirty="0"/>
              <a:t>Khi đó hàm Kernel mới sẽ là</a:t>
            </a:r>
            <a:r>
              <a:rPr lang="en-US" dirty="0" smtClean="0"/>
              <a:t>:</a:t>
            </a:r>
          </a:p>
          <a:p>
            <a:pPr marL="76200" lvl="0" indent="0">
              <a:spcBef>
                <a:spcPts val="0"/>
              </a:spcBef>
              <a:buNone/>
            </a:pPr>
            <a:endParaRPr lang="en-US" dirty="0"/>
          </a:p>
          <a:p>
            <a:pPr marL="76200" lvl="0" indent="0">
              <a:spcBef>
                <a:spcPts val="0"/>
              </a:spcBef>
              <a:buNone/>
            </a:pP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endParaRPr lang="en-US" dirty="0"/>
          </a:p>
          <a:p>
            <a:pPr marL="76200" lvl="0" indent="0">
              <a:spcBef>
                <a:spcPts val="0"/>
              </a:spcBef>
              <a:buNone/>
            </a:pPr>
            <a:r>
              <a:rPr lang="en-US" dirty="0" smtClean="0"/>
              <a:t>Rút gọn ta được:</a:t>
            </a:r>
          </a:p>
          <a:p>
            <a:pPr marL="76200" lvl="0" indent="0">
              <a:spcBef>
                <a:spcPts val="0"/>
              </a:spcBef>
              <a:buNone/>
            </a:pPr>
            <a:endParaRPr lang="en-US" dirty="0" smtClean="0"/>
          </a:p>
          <a:p>
            <a:pPr marL="76200" lv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511" t="64640" r="17637" b="19834"/>
          <a:stretch/>
        </p:blipFill>
        <p:spPr>
          <a:xfrm>
            <a:off x="1467130" y="3105014"/>
            <a:ext cx="7249274" cy="93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466" t="41167" r="18638" b="44501"/>
          <a:stretch/>
        </p:blipFill>
        <p:spPr>
          <a:xfrm>
            <a:off x="1341998" y="1272143"/>
            <a:ext cx="7181847" cy="8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10" name="Google Shape;110;p17"/>
          <p:cNvSpPr txBox="1">
            <a:spLocks noGrp="1"/>
          </p:cNvSpPr>
          <p:nvPr>
            <p:ph type="title"/>
          </p:nvPr>
        </p:nvSpPr>
        <p:spPr>
          <a:xfrm>
            <a:off x="832684" y="87516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Tìm các eigenvector </a:t>
            </a:r>
            <a:r>
              <a:rPr lang="el-GR" sz="3600" dirty="0"/>
              <a:t>α </a:t>
            </a:r>
            <a:r>
              <a:rPr lang="en-US" sz="3600" dirty="0"/>
              <a:t>và eigenvalue </a:t>
            </a:r>
            <a:r>
              <a:rPr lang="el-GR" sz="3600" dirty="0"/>
              <a:t>λ </a:t>
            </a:r>
            <a:r>
              <a:rPr lang="en-US" sz="3600" dirty="0"/>
              <a:t>của ma trận Kc</a:t>
            </a:r>
            <a:endParaRPr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765" t="50936" r="48321" b="38248"/>
          <a:stretch/>
        </p:blipFill>
        <p:spPr>
          <a:xfrm>
            <a:off x="2065622" y="2006417"/>
            <a:ext cx="4396943" cy="14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1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0" name="Google Shape;110;p17"/>
          <p:cNvSpPr txBox="1">
            <a:spLocks noGrp="1"/>
          </p:cNvSpPr>
          <p:nvPr>
            <p:ph type="title"/>
          </p:nvPr>
        </p:nvSpPr>
        <p:spPr>
          <a:xfrm>
            <a:off x="937728" y="264476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3600" dirty="0"/>
              <a:t>Sắp xếp các eigenvector vừa tìm được theo thứ tự giảm dần của eigenvalue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06856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10" name="Google Shape;110;p17"/>
          <p:cNvSpPr txBox="1">
            <a:spLocks noGrp="1"/>
          </p:cNvSpPr>
          <p:nvPr>
            <p:ph type="title"/>
          </p:nvPr>
        </p:nvSpPr>
        <p:spPr>
          <a:xfrm>
            <a:off x="832684" y="271054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Chọn ra K eigenvector đầu tiên và chiếu dữ liệu lên chiều không gian mới.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21784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35419" y="1647759"/>
            <a:ext cx="74138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Quá trình nhận dạng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595300" y="417752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764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02412" y="3060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buSzPts val="2400"/>
            </a:pPr>
            <a:r>
              <a:rPr lang="en-US" sz="2800" b="1" dirty="0" smtClean="0"/>
              <a:t>Nhận xét</a:t>
            </a:r>
            <a:endParaRPr lang="en-US" sz="2800" b="1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732565" y="1008620"/>
            <a:ext cx="7341547" cy="101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Kernel PCA giải quyết vấn đề giảm chiều dữ liệu có phân bố non-linear bằng cách giả định rằng tồn tại mặt có dạng tuyến tính  với feature space có số chiều phù hợp.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4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Hạn chế của Kernel PCA là ở bước chọn hàm Kernel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l-PL" sz="2400" dirty="0">
              <a:solidFill>
                <a:schemeClr val="tx1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AutoShape 4" descr="A dive into spatial search algorithms | by Vladimir Agafonkin | maps for  developers">
            <a:extLst>
              <a:ext uri="{FF2B5EF4-FFF2-40B4-BE49-F238E27FC236}">
                <a16:creationId xmlns="" xmlns:a16="http://schemas.microsoft.com/office/drawing/2014/main" id="{01F23101-D589-42FA-8AC4-C76740643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="" xmlns:a16="http://schemas.microsoft.com/office/drawing/2014/main" id="{3EC24659-374E-4961-B755-076BD9410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6180" y="4892327"/>
            <a:ext cx="145910" cy="1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796304" y="1991850"/>
            <a:ext cx="755139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Manifold Learning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624228" y="474217"/>
            <a:ext cx="7895543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/>
              <a:t>Vấn đề của Kernel PCA</a:t>
            </a:r>
            <a:endParaRPr sz="3600" b="1"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86149" y="1084884"/>
            <a:ext cx="3979359" cy="3571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dirty="0" smtClean="0"/>
              <a:t>Chọn hàm Kernel.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 smtClean="0"/>
              <a:t>Trong một số trường hợp, ví dụ như dữ liệu phân bố có dạng </a:t>
            </a:r>
            <a:r>
              <a:rPr lang="en-US" dirty="0"/>
              <a:t> </a:t>
            </a:r>
            <a:r>
              <a:rPr lang="en-US" dirty="0" smtClean="0"/>
              <a:t>Swiss roll, </a:t>
            </a:r>
            <a:r>
              <a:rPr lang="en-US" dirty="0"/>
              <a:t>Kernel PCA </a:t>
            </a:r>
            <a:r>
              <a:rPr lang="en-US" dirty="0" smtClean="0"/>
              <a:t> không cho ra kết quả tốt.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pic>
        <p:nvPicPr>
          <p:cNvPr id="2050" name="Picture 2" descr="Figure 1 from Algorithms for manifold learning | Semantic Scholar">
            <a:extLst>
              <a:ext uri="{FF2B5EF4-FFF2-40B4-BE49-F238E27FC236}">
                <a16:creationId xmlns="" xmlns:a16="http://schemas.microsoft.com/office/drawing/2014/main" id="{F3561233-BC5E-48D7-960C-8EE859AF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7" y="1787452"/>
            <a:ext cx="2593235" cy="262318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-90323" y="1110109"/>
            <a:ext cx="57415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Manifold Learning</a:t>
            </a:r>
            <a:endParaRPr sz="44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871628" y="2243273"/>
            <a:ext cx="477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phi </a:t>
            </a:r>
            <a:r>
              <a:rPr lang="en-US" dirty="0" err="1"/>
              <a:t>tuyến</a:t>
            </a:r>
            <a:r>
              <a:rPr lang="en-US" dirty="0"/>
              <a:t> (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- manifold)</a:t>
            </a:r>
            <a:endParaRPr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35122" y="47365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Một</a:t>
            </a:r>
            <a:r>
              <a:rPr lang="en-US" sz="3600" b="1" dirty="0"/>
              <a:t> </a:t>
            </a:r>
            <a:r>
              <a:rPr lang="en-US" sz="3600" b="1" dirty="0" err="1"/>
              <a:t>số</a:t>
            </a:r>
            <a:r>
              <a:rPr lang="en-US" sz="3600" b="1" dirty="0"/>
              <a:t> </a:t>
            </a:r>
            <a:r>
              <a:rPr lang="en-US" sz="3600" b="1" dirty="0" err="1"/>
              <a:t>thuật</a:t>
            </a:r>
            <a:r>
              <a:rPr lang="en-US" sz="3600" b="1" dirty="0"/>
              <a:t> </a:t>
            </a:r>
            <a:r>
              <a:rPr lang="en-US" sz="3600" b="1" dirty="0" err="1"/>
              <a:t>toán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35122" y="1373051"/>
            <a:ext cx="7873756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3600" dirty="0" err="1"/>
              <a:t>Isomap</a:t>
            </a:r>
            <a:endParaRPr sz="3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3600" dirty="0"/>
              <a:t>Locally Linear Embedding (LLE</a:t>
            </a:r>
            <a:r>
              <a:rPr lang="en-US" sz="3600" dirty="0" smtClean="0"/>
              <a:t>)</a:t>
            </a:r>
            <a:endParaRPr sz="36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61829" y="1196855"/>
            <a:ext cx="740705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accent4"/>
              </a:solidFill>
            </a:endParaRPr>
          </a:p>
          <a:p>
            <a:pPr lvl="0"/>
            <a:r>
              <a:rPr lang="en-US" dirty="0"/>
              <a:t>Locally Linear Embedding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361829" y="2356655"/>
            <a:ext cx="646842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endParaRPr lang="en-US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731363" y="1466700"/>
            <a:ext cx="7681274" cy="22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buNone/>
            </a:pPr>
            <a:r>
              <a:rPr lang="en-US" b="1" dirty="0">
                <a:solidFill>
                  <a:srgbClr val="0091EA"/>
                </a:solidFill>
              </a:rPr>
              <a:t>LLE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láng</a:t>
            </a:r>
            <a:r>
              <a:rPr lang="en-US" dirty="0"/>
              <a:t> </a:t>
            </a:r>
            <a:r>
              <a:rPr lang="en-US" dirty="0" err="1"/>
              <a:t>giềng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b="1" dirty="0" err="1">
                <a:solidFill>
                  <a:srgbClr val="0091EA"/>
                </a:solidFill>
              </a:rPr>
              <a:t>tuyến</a:t>
            </a:r>
            <a:r>
              <a:rPr lang="en-US" b="1" dirty="0">
                <a:solidFill>
                  <a:srgbClr val="0091EA"/>
                </a:solidFill>
              </a:rPr>
              <a:t> </a:t>
            </a:r>
            <a:r>
              <a:rPr lang="en-US" b="1" dirty="0" err="1">
                <a:solidFill>
                  <a:srgbClr val="0091EA"/>
                </a:solidFill>
              </a:rPr>
              <a:t>tính</a:t>
            </a:r>
            <a:r>
              <a:rPr lang="en-US" b="1" dirty="0">
                <a:solidFill>
                  <a:srgbClr val="0091EA"/>
                </a:solidFill>
              </a:rPr>
              <a:t> </a:t>
            </a:r>
            <a:r>
              <a:rPr lang="en-US" b="1" dirty="0" err="1">
                <a:solidFill>
                  <a:srgbClr val="0091EA"/>
                </a:solidFill>
              </a:rPr>
              <a:t>cục</a:t>
            </a:r>
            <a:r>
              <a:rPr lang="en-US" b="1" dirty="0">
                <a:solidFill>
                  <a:srgbClr val="0091EA"/>
                </a:solidFill>
              </a:rPr>
              <a:t> </a:t>
            </a:r>
            <a:r>
              <a:rPr lang="en-US" b="1" dirty="0" err="1">
                <a:solidFill>
                  <a:srgbClr val="0091EA"/>
                </a:solidFill>
              </a:rPr>
              <a:t>bộ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" name="Google Shape;135;p19">
            <a:extLst>
              <a:ext uri="{FF2B5EF4-FFF2-40B4-BE49-F238E27FC236}">
                <a16:creationId xmlns="" xmlns:a16="http://schemas.microsoft.com/office/drawing/2014/main" id="{274E0685-D117-4CF3-8433-4EF2BB6607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7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2994D249-419E-43ED-8574-923CC817B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79" y="2237591"/>
            <a:ext cx="4962490" cy="2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DB3A61-5B76-4CF8-A03E-98B66F274D7E}"/>
              </a:ext>
            </a:extLst>
          </p:cNvPr>
          <p:cNvSpPr txBox="1"/>
          <p:nvPr/>
        </p:nvSpPr>
        <p:spPr>
          <a:xfrm>
            <a:off x="576924" y="393649"/>
            <a:ext cx="55226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Nhiệm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vụ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của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b="1" i="1" dirty="0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LLE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là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b="1" i="1" dirty="0" err="1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bảo</a:t>
            </a:r>
            <a:r>
              <a:rPr lang="en-US" sz="3600" b="1" i="1" dirty="0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b="1" i="1" dirty="0" err="1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toàn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cấu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trúc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tuyến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tính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cục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bộ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này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sau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khi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b="1" i="1" dirty="0" err="1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cắt</a:t>
            </a:r>
            <a:r>
              <a:rPr lang="en-US" sz="3600" b="1" i="1" dirty="0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b="1" i="1" dirty="0" err="1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giảm</a:t>
            </a:r>
            <a:r>
              <a:rPr lang="en-US" sz="3600" b="1" i="1" dirty="0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b="1" i="1" dirty="0" err="1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chiều</a:t>
            </a:r>
            <a:r>
              <a:rPr lang="en-US" sz="3600" b="1" i="1" dirty="0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b="1" i="1" dirty="0" err="1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dữ</a:t>
            </a:r>
            <a:r>
              <a:rPr lang="en-US" sz="3600" b="1" i="1" dirty="0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b="1" i="1" dirty="0" err="1">
                <a:solidFill>
                  <a:srgbClr val="0091E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liệu</a:t>
            </a:r>
            <a:r>
              <a:rPr lang="en-US" sz="3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84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35122" y="39364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Ba b</a:t>
            </a:r>
            <a:r>
              <a:rPr lang="vi-VN" sz="3600" b="1" dirty="0"/>
              <a:t>ư</a:t>
            </a:r>
            <a:r>
              <a:rPr lang="en-US" sz="3600" b="1" dirty="0" err="1"/>
              <a:t>ớc</a:t>
            </a:r>
            <a:r>
              <a:rPr lang="en-US" sz="3600" b="1" dirty="0"/>
              <a:t> </a:t>
            </a:r>
            <a:r>
              <a:rPr lang="en-US" sz="3600" b="1" dirty="0" err="1"/>
              <a:t>thuật</a:t>
            </a:r>
            <a:r>
              <a:rPr lang="en-US" sz="3600" b="1" dirty="0"/>
              <a:t> </a:t>
            </a:r>
            <a:r>
              <a:rPr lang="en-US" sz="3600" b="1" dirty="0" err="1"/>
              <a:t>toán</a:t>
            </a:r>
            <a:r>
              <a:rPr lang="en-US" sz="3600" b="1" dirty="0"/>
              <a:t> LLE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35122" y="1240797"/>
            <a:ext cx="7873756" cy="3298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2800" dirty="0" err="1"/>
              <a:t>Tìm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 </a:t>
            </a:r>
            <a:r>
              <a:rPr lang="en-US" sz="2800" dirty="0" err="1"/>
              <a:t>láng</a:t>
            </a:r>
            <a:r>
              <a:rPr lang="en-US" sz="2800" dirty="0"/>
              <a:t> </a:t>
            </a:r>
            <a:r>
              <a:rPr lang="en-US" sz="2800" dirty="0" err="1"/>
              <a:t>giềng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lang="en-US" sz="2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trọng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xấp</a:t>
            </a:r>
            <a:r>
              <a:rPr lang="en-US" sz="2800" dirty="0"/>
              <a:t> </a:t>
            </a:r>
            <a:r>
              <a:rPr lang="en-US" sz="2800" dirty="0" err="1"/>
              <a:t>xỉ</a:t>
            </a:r>
            <a:r>
              <a:rPr lang="en-US" sz="2800" dirty="0"/>
              <a:t> </a:t>
            </a:r>
            <a:r>
              <a:rPr lang="en-US" sz="2800" dirty="0" err="1"/>
              <a:t>tuyến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 </a:t>
            </a:r>
            <a:r>
              <a:rPr lang="en-US" sz="2800" dirty="0" err="1"/>
              <a:t>láng</a:t>
            </a:r>
            <a:r>
              <a:rPr lang="en-US" sz="2800" dirty="0"/>
              <a:t> </a:t>
            </a:r>
            <a:r>
              <a:rPr lang="en-US" sz="2800" dirty="0" err="1"/>
              <a:t>giềng</a:t>
            </a:r>
            <a:r>
              <a:rPr lang="en-US" sz="2800" dirty="0"/>
              <a:t>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lang="en-US" sz="2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toán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mới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trọng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tìm</a:t>
            </a:r>
            <a:r>
              <a:rPr lang="en-US" sz="2800" dirty="0"/>
              <a:t> đ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chiều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giảm</a:t>
            </a:r>
            <a:r>
              <a:rPr lang="en-US" sz="2800" dirty="0"/>
              <a:t>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sz="28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47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02413" y="50356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buSzPts val="2400"/>
            </a:pPr>
            <a:r>
              <a:rPr lang="en-US" sz="2800" b="1" dirty="0" err="1"/>
              <a:t>Tìm</a:t>
            </a:r>
            <a:r>
              <a:rPr lang="en-US" sz="2800" b="1" dirty="0"/>
              <a:t>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điểm</a:t>
            </a:r>
            <a:r>
              <a:rPr lang="en-US" sz="2800" b="1" dirty="0"/>
              <a:t> </a:t>
            </a:r>
            <a:r>
              <a:rPr lang="en-US" sz="2800" b="1" dirty="0" err="1"/>
              <a:t>láng</a:t>
            </a:r>
            <a:r>
              <a:rPr lang="en-US" sz="2800" b="1" dirty="0"/>
              <a:t> </a:t>
            </a:r>
            <a:r>
              <a:rPr lang="en-US" sz="2800" b="1" dirty="0" err="1"/>
              <a:t>giềng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mỗi</a:t>
            </a:r>
            <a:r>
              <a:rPr lang="en-US" sz="2800" b="1" dirty="0"/>
              <a:t> </a:t>
            </a:r>
            <a:r>
              <a:rPr lang="en-US" sz="2800" b="1" dirty="0" err="1"/>
              <a:t>điểm</a:t>
            </a:r>
            <a:r>
              <a:rPr lang="en-US" sz="2800" b="1" dirty="0"/>
              <a:t>.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732566" y="1206166"/>
            <a:ext cx="7341547" cy="101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en-US" sz="2400" dirty="0"/>
              <a:t>, ta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i="1" dirty="0"/>
              <a:t>k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baseline="-25000" dirty="0"/>
              <a:t> </a:t>
            </a:r>
            <a:r>
              <a:rPr lang="en-US" sz="2400" dirty="0" err="1"/>
              <a:t>láng</a:t>
            </a:r>
            <a:r>
              <a:rPr lang="en-US" sz="2400" dirty="0"/>
              <a:t> </a:t>
            </a:r>
            <a:r>
              <a:rPr lang="en-US" sz="2400" dirty="0" err="1"/>
              <a:t>giềng</a:t>
            </a:r>
            <a:r>
              <a:rPr lang="en-US" sz="2400" dirty="0"/>
              <a:t> </a:t>
            </a:r>
            <a:r>
              <a:rPr lang="en-US" sz="2400" dirty="0" err="1"/>
              <a:t>gần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91EA"/>
                </a:solidFill>
              </a:rPr>
              <a:t>k-</a:t>
            </a:r>
            <a:r>
              <a:rPr lang="en-US" sz="2400" b="1" dirty="0" err="1">
                <a:solidFill>
                  <a:srgbClr val="0091EA"/>
                </a:solidFill>
              </a:rPr>
              <a:t>láng</a:t>
            </a:r>
            <a:r>
              <a:rPr lang="en-US" sz="2400" b="1" dirty="0">
                <a:solidFill>
                  <a:srgbClr val="0091EA"/>
                </a:solidFill>
              </a:rPr>
              <a:t> </a:t>
            </a:r>
            <a:r>
              <a:rPr lang="en-US" sz="2400" b="1" dirty="0" err="1">
                <a:solidFill>
                  <a:srgbClr val="0091EA"/>
                </a:solidFill>
              </a:rPr>
              <a:t>giềng</a:t>
            </a:r>
            <a:r>
              <a:rPr lang="en-US" sz="2400" b="1" dirty="0">
                <a:solidFill>
                  <a:srgbClr val="0091EA"/>
                </a:solidFill>
              </a:rPr>
              <a:t> </a:t>
            </a:r>
            <a:r>
              <a:rPr lang="en-US" sz="2400" b="1" dirty="0" err="1">
                <a:solidFill>
                  <a:srgbClr val="0091EA"/>
                </a:solidFill>
              </a:rPr>
              <a:t>gần</a:t>
            </a:r>
            <a:r>
              <a:rPr lang="en-US" sz="2400" b="1" dirty="0">
                <a:solidFill>
                  <a:srgbClr val="0091EA"/>
                </a:solidFill>
              </a:rPr>
              <a:t> </a:t>
            </a:r>
            <a:r>
              <a:rPr lang="en-US" sz="2400" b="1" dirty="0" err="1">
                <a:solidFill>
                  <a:srgbClr val="0091EA"/>
                </a:solidFill>
              </a:rPr>
              <a:t>nhất</a:t>
            </a:r>
            <a:r>
              <a:rPr lang="en-US" sz="2400" b="1" dirty="0">
                <a:solidFill>
                  <a:srgbClr val="0091EA"/>
                </a:solidFill>
              </a:rPr>
              <a:t>. </a:t>
            </a:r>
            <a:r>
              <a:rPr lang="en-US" sz="2400" dirty="0" err="1">
                <a:solidFill>
                  <a:schemeClr val="tx1"/>
                </a:solidFill>
              </a:rPr>
              <a:t>Lúc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này</a:t>
            </a:r>
            <a:r>
              <a:rPr lang="en-US" sz="2400" dirty="0">
                <a:solidFill>
                  <a:schemeClr val="tx1"/>
                </a:solidFill>
              </a:rPr>
              <a:t> x đ</a:t>
            </a:r>
            <a:r>
              <a:rPr lang="vi-VN" sz="2400" dirty="0">
                <a:solidFill>
                  <a:schemeClr val="tx1"/>
                </a:solidFill>
              </a:rPr>
              <a:t>ư</a:t>
            </a:r>
            <a:r>
              <a:rPr lang="en-US" sz="2400" dirty="0" err="1">
                <a:solidFill>
                  <a:schemeClr val="tx1"/>
                </a:solidFill>
              </a:rPr>
              <a:t>ợc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biểu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diễn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</a:t>
            </a:r>
            <a:r>
              <a:rPr lang="vi-VN" sz="2400" dirty="0">
                <a:solidFill>
                  <a:schemeClr val="tx1"/>
                </a:solidFill>
              </a:rPr>
              <a:t>ư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hàm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tuyến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tính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của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láng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giềng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sz="2400" b="1" i="1" baseline="-25000" dirty="0">
              <a:solidFill>
                <a:srgbClr val="0091EA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AutoShape 4" descr="A dive into spatial search algorithms | by Vladimir Agafonkin | maps for  developers">
            <a:extLst>
              <a:ext uri="{FF2B5EF4-FFF2-40B4-BE49-F238E27FC236}">
                <a16:creationId xmlns="" xmlns:a16="http://schemas.microsoft.com/office/drawing/2014/main" id="{01F23101-D589-42FA-8AC4-C76740643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="" xmlns:a16="http://schemas.microsoft.com/office/drawing/2014/main" id="{3EC24659-374E-4961-B755-076BD9410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6180" y="4892327"/>
            <a:ext cx="145910" cy="1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2" name="Picture 10" descr="Illustration of the kNN search strategy (from [45]). The red cross... |  Download Scientific Diagram">
            <a:extLst>
              <a:ext uri="{FF2B5EF4-FFF2-40B4-BE49-F238E27FC236}">
                <a16:creationId xmlns="" xmlns:a16="http://schemas.microsoft.com/office/drawing/2014/main" id="{59F825AB-30B4-43BE-AACF-AD24499B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1750"/>
            <a:ext cx="3392749" cy="23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2CE8825-11C9-4532-9604-9D8ED33BD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2876550"/>
            <a:ext cx="3571875" cy="154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528928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09FD5B1-4447-44D5-AA74-212B2944B2D4}"/>
              </a:ext>
            </a:extLst>
          </p:cNvPr>
          <p:cNvSpPr txBox="1"/>
          <p:nvPr/>
        </p:nvSpPr>
        <p:spPr>
          <a:xfrm>
            <a:off x="348657" y="1607501"/>
            <a:ext cx="8887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Face recognition </a:t>
            </a:r>
            <a:r>
              <a:rPr lang="en-US" sz="3200" dirty="0" smtClean="0"/>
              <a:t>giúp giải quyết bài toán </a:t>
            </a:r>
            <a:r>
              <a:rPr lang="en-US" sz="3200" dirty="0" smtClean="0">
                <a:ea typeface="Source Sans Pro" panose="020B0503030403020204" pitchFamily="34" charset="0"/>
              </a:rPr>
              <a:t>định danh (Identify) và xác minh danh tính (verify) của một người dựa trên ảnh chụp của họ. </a:t>
            </a:r>
            <a:endParaRPr lang="en-US" sz="3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02412" y="3060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buSzPts val="2400"/>
            </a:pPr>
            <a:r>
              <a:rPr lang="en-US" sz="2800" b="1" dirty="0" err="1"/>
              <a:t>Tính</a:t>
            </a:r>
            <a:r>
              <a:rPr lang="en-US" sz="2800" b="1" dirty="0"/>
              <a:t> </a:t>
            </a:r>
            <a:r>
              <a:rPr lang="en-US" sz="2800" b="1" dirty="0" err="1"/>
              <a:t>toán</a:t>
            </a:r>
            <a:r>
              <a:rPr lang="en-US" sz="2800" b="1" dirty="0"/>
              <a:t> ma </a:t>
            </a:r>
            <a:r>
              <a:rPr lang="en-US" sz="2800" b="1" dirty="0" err="1"/>
              <a:t>trận</a:t>
            </a:r>
            <a:r>
              <a:rPr lang="en-US" sz="2800" b="1" dirty="0"/>
              <a:t> </a:t>
            </a:r>
            <a:r>
              <a:rPr lang="en-US" sz="2800" b="1" dirty="0" err="1"/>
              <a:t>trọng</a:t>
            </a:r>
            <a:r>
              <a:rPr lang="en-US" sz="2800" b="1" dirty="0"/>
              <a:t> </a:t>
            </a:r>
            <a:r>
              <a:rPr lang="en-US" sz="2800" b="1" dirty="0" err="1"/>
              <a:t>số</a:t>
            </a:r>
            <a:r>
              <a:rPr lang="en-US" sz="2800" b="1" dirty="0"/>
              <a:t> 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732565" y="1008620"/>
            <a:ext cx="7341547" cy="101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sz="2400" dirty="0"/>
              <a:t>T</a:t>
            </a:r>
            <a:r>
              <a:rPr lang="en-US" sz="2400" dirty="0" err="1"/>
              <a:t>ìm</a:t>
            </a:r>
            <a:r>
              <a:rPr lang="en-US" sz="2400" dirty="0"/>
              <a:t> ma </a:t>
            </a:r>
            <a:r>
              <a:rPr lang="en-US" sz="2400" dirty="0" err="1"/>
              <a:t>trận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sao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ph</a:t>
            </a:r>
            <a:r>
              <a:rPr lang="vi-VN" sz="2400" dirty="0"/>
              <a:t>ư</a:t>
            </a:r>
            <a:r>
              <a:rPr lang="en-US" sz="2400" dirty="0" err="1"/>
              <a:t>ơng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xấp</a:t>
            </a:r>
            <a:r>
              <a:rPr lang="en-US" sz="2400" dirty="0"/>
              <a:t> </a:t>
            </a:r>
            <a:r>
              <a:rPr lang="en-US" sz="2400" dirty="0" err="1"/>
              <a:t>xỉ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đạt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thiểu</a:t>
            </a:r>
            <a:r>
              <a:rPr lang="en-US" sz="2400" dirty="0"/>
              <a:t>:</a:t>
            </a:r>
            <a:endParaRPr lang="pl-PL" sz="2400" dirty="0">
              <a:solidFill>
                <a:schemeClr val="tx1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" name="AutoShape 4" descr="A dive into spatial search algorithms | by Vladimir Agafonkin | maps for  developers">
            <a:extLst>
              <a:ext uri="{FF2B5EF4-FFF2-40B4-BE49-F238E27FC236}">
                <a16:creationId xmlns="" xmlns:a16="http://schemas.microsoft.com/office/drawing/2014/main" id="{01F23101-D589-42FA-8AC4-C76740643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="" xmlns:a16="http://schemas.microsoft.com/office/drawing/2014/main" id="{3EC24659-374E-4961-B755-076BD9410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6180" y="4892327"/>
            <a:ext cx="145910" cy="1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E2C954E-CE70-4144-957C-8470FA91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2228655"/>
            <a:ext cx="58007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02412" y="3060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buSzPts val="2400"/>
            </a:pPr>
            <a:r>
              <a:rPr lang="en-US" sz="2800" b="1" dirty="0" err="1"/>
              <a:t>Tính</a:t>
            </a:r>
            <a:r>
              <a:rPr lang="en-US" sz="2800" b="1" dirty="0"/>
              <a:t> </a:t>
            </a:r>
            <a:r>
              <a:rPr lang="en-US" sz="2800" b="1" dirty="0" err="1"/>
              <a:t>toán</a:t>
            </a:r>
            <a:r>
              <a:rPr lang="en-US" sz="2800" b="1" dirty="0"/>
              <a:t> ma </a:t>
            </a:r>
            <a:r>
              <a:rPr lang="en-US" sz="2800" b="1" dirty="0" err="1"/>
              <a:t>trận</a:t>
            </a:r>
            <a:r>
              <a:rPr lang="en-US" sz="2800" b="1" dirty="0"/>
              <a:t> </a:t>
            </a:r>
            <a:r>
              <a:rPr lang="en-US" sz="2800" b="1" dirty="0" err="1"/>
              <a:t>trọng</a:t>
            </a:r>
            <a:r>
              <a:rPr lang="en-US" sz="2800" b="1" dirty="0"/>
              <a:t> </a:t>
            </a:r>
            <a:r>
              <a:rPr lang="en-US" sz="2800" b="1" dirty="0" err="1"/>
              <a:t>số</a:t>
            </a:r>
            <a:r>
              <a:rPr lang="en-US" sz="2800" b="1" dirty="0"/>
              <a:t> 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732565" y="1008620"/>
            <a:ext cx="7120517" cy="101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Do </a:t>
            </a:r>
            <a:r>
              <a:rPr lang="en-US" sz="2400" dirty="0" err="1"/>
              <a:t>các</a:t>
            </a:r>
            <a:r>
              <a:rPr lang="en-US" sz="2400" dirty="0"/>
              <a:t> vector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/>
              <a:t>a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thiểu</a:t>
            </a:r>
            <a:r>
              <a:rPr lang="en-US" sz="2400" dirty="0"/>
              <a:t> </a:t>
            </a:r>
            <a:r>
              <a:rPr lang="en-US" sz="2400" dirty="0" err="1"/>
              <a:t>cục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ràng</a:t>
            </a:r>
            <a:r>
              <a:rPr lang="en-US" sz="2400" dirty="0"/>
              <a:t> </a:t>
            </a:r>
            <a:r>
              <a:rPr lang="en-US" sz="2400" dirty="0" err="1"/>
              <a:t>buộc</a:t>
            </a:r>
            <a:r>
              <a:rPr lang="en-US" sz="2400" dirty="0"/>
              <a:t> </a:t>
            </a:r>
            <a:r>
              <a:rPr lang="en-US" sz="2400" i="1" dirty="0" err="1"/>
              <a:t>tổng</a:t>
            </a:r>
            <a:r>
              <a:rPr lang="en-US" sz="2400" i="1" dirty="0"/>
              <a:t> </a:t>
            </a:r>
            <a:r>
              <a:rPr lang="en-US" sz="2400" i="1" dirty="0" err="1"/>
              <a:t>các</a:t>
            </a:r>
            <a:r>
              <a:rPr lang="en-US" sz="2400" i="1" dirty="0"/>
              <a:t>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ij</a:t>
            </a:r>
            <a:r>
              <a:rPr lang="en-US" sz="2400" i="1" baseline="-25000" dirty="0"/>
              <a:t> </a:t>
            </a:r>
            <a:r>
              <a:rPr lang="en-US" sz="2400" i="1" dirty="0"/>
              <a:t>= 1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ij</a:t>
            </a:r>
            <a:r>
              <a:rPr lang="en-US" sz="2400" i="1" baseline="-25000" dirty="0"/>
              <a:t> </a:t>
            </a:r>
            <a:r>
              <a:rPr lang="en-US" sz="2400" i="1" dirty="0"/>
              <a:t> = 0 </a:t>
            </a: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láng</a:t>
            </a:r>
            <a:r>
              <a:rPr lang="en-US" sz="2400" dirty="0"/>
              <a:t> </a:t>
            </a:r>
            <a:r>
              <a:rPr lang="en-US" sz="2400" dirty="0" err="1"/>
              <a:t>giềng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endParaRPr lang="pl-PL" sz="2400" i="1" baseline="-25000" dirty="0">
              <a:solidFill>
                <a:schemeClr val="tx1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" name="AutoShape 4" descr="A dive into spatial search algorithms | by Vladimir Agafonkin | maps for  developers">
            <a:extLst>
              <a:ext uri="{FF2B5EF4-FFF2-40B4-BE49-F238E27FC236}">
                <a16:creationId xmlns="" xmlns:a16="http://schemas.microsoft.com/office/drawing/2014/main" id="{01F23101-D589-42FA-8AC4-C76740643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="" xmlns:a16="http://schemas.microsoft.com/office/drawing/2014/main" id="{3EC24659-374E-4961-B755-076BD9410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6180" y="4892327"/>
            <a:ext cx="145910" cy="1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A643BA6-ED62-4200-9213-2702560A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41" y="2543553"/>
            <a:ext cx="5014118" cy="18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02412" y="3060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buSzPts val="2400"/>
            </a:pPr>
            <a:r>
              <a:rPr lang="en-US" sz="2800" b="1" dirty="0" err="1"/>
              <a:t>Tính</a:t>
            </a:r>
            <a:r>
              <a:rPr lang="en-US" sz="2800" b="1" dirty="0"/>
              <a:t> </a:t>
            </a:r>
            <a:r>
              <a:rPr lang="en-US" sz="2800" b="1" dirty="0" err="1"/>
              <a:t>toán</a:t>
            </a:r>
            <a:r>
              <a:rPr lang="en-US" sz="2800" b="1" dirty="0"/>
              <a:t>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điểm</a:t>
            </a:r>
            <a:r>
              <a:rPr lang="en-US" sz="2800" b="1" dirty="0"/>
              <a:t> </a:t>
            </a:r>
            <a:r>
              <a:rPr lang="en-US" sz="2800" b="1" dirty="0" err="1"/>
              <a:t>dữ</a:t>
            </a:r>
            <a:r>
              <a:rPr lang="en-US" sz="2800" b="1" dirty="0"/>
              <a:t> </a:t>
            </a:r>
            <a:r>
              <a:rPr lang="en-US" sz="2800" b="1" dirty="0" err="1"/>
              <a:t>liệu</a:t>
            </a:r>
            <a:r>
              <a:rPr lang="en-US" sz="2800" b="1" dirty="0"/>
              <a:t> </a:t>
            </a:r>
            <a:r>
              <a:rPr lang="en-US" sz="2800" b="1" dirty="0" err="1"/>
              <a:t>mới</a:t>
            </a:r>
            <a:endParaRPr lang="en-US" sz="2800" b="1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732565" y="1008620"/>
            <a:ext cx="7341547" cy="101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ma </a:t>
            </a:r>
            <a:r>
              <a:rPr lang="en-US" sz="2400" dirty="0" err="1"/>
              <a:t>trận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b</a:t>
            </a:r>
            <a:r>
              <a:rPr lang="vi-VN" sz="2400" dirty="0"/>
              <a:t>ư</a:t>
            </a:r>
            <a:r>
              <a:rPr lang="en-US" sz="2400" dirty="0" err="1"/>
              <a:t>ớc</a:t>
            </a:r>
            <a:r>
              <a:rPr lang="en-US" sz="2400" dirty="0"/>
              <a:t> tr</a:t>
            </a:r>
            <a:r>
              <a:rPr lang="vi-VN" sz="2400" dirty="0"/>
              <a:t>ư</a:t>
            </a:r>
            <a:r>
              <a:rPr lang="en-US" sz="2400" dirty="0" err="1"/>
              <a:t>ớc</a:t>
            </a:r>
            <a:r>
              <a:rPr lang="en-US" sz="2400" dirty="0"/>
              <a:t>, ta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 Y </a:t>
            </a:r>
            <a:r>
              <a:rPr lang="en-US" sz="2400" dirty="0" err="1"/>
              <a:t>sao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thiểu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: </a:t>
            </a:r>
            <a:endParaRPr lang="pl-PL" sz="2400" dirty="0">
              <a:solidFill>
                <a:schemeClr val="tx1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AutoShape 4" descr="A dive into spatial search algorithms | by Vladimir Agafonkin | maps for  developers">
            <a:extLst>
              <a:ext uri="{FF2B5EF4-FFF2-40B4-BE49-F238E27FC236}">
                <a16:creationId xmlns="" xmlns:a16="http://schemas.microsoft.com/office/drawing/2014/main" id="{01F23101-D589-42FA-8AC4-C76740643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="" xmlns:a16="http://schemas.microsoft.com/office/drawing/2014/main" id="{3EC24659-374E-4961-B755-076BD9410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6180" y="4892327"/>
            <a:ext cx="145910" cy="1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08B3D7F-3F71-421D-B6B8-CE958A6A2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54" y="2215406"/>
            <a:ext cx="6147492" cy="22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02412" y="3060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buSzPts val="2400"/>
            </a:pPr>
            <a:r>
              <a:rPr lang="en-US" sz="2800" b="1" dirty="0" smtClean="0"/>
              <a:t>Nhận xét</a:t>
            </a:r>
            <a:endParaRPr lang="en-US" sz="2800" b="1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732565" y="1008620"/>
            <a:ext cx="7341547" cy="101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Thuật toán LLE 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bảo toàn cấu trúc tuyến tính cục </a:t>
            </a:r>
            <a:r>
              <a:rPr lang="en-US" sz="2400" i="1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bộ sau 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khi cắt giảm chiều dữ </a:t>
            </a:r>
            <a:r>
              <a:rPr lang="en-US" sz="2400" i="1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liệu</a:t>
            </a:r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nhờ đó mà các điểm dữ liệu dù được giảm chiều vẫn giữ được mối liên hệ với </a:t>
            </a:r>
            <a:r>
              <a:rPr lang="vi-VN" sz="2400" i="1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nhau</a:t>
            </a:r>
            <a:r>
              <a:rPr lang="en-US" sz="2400" i="1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0" lvl="0" indent="0">
              <a:buNone/>
            </a:pPr>
            <a:endParaRPr lang="en-US" sz="24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>
              <a:buNone/>
            </a:pPr>
            <a:r>
              <a:rPr lang="en-US" sz="2400" i="1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Hạn chế của LLE là không bảo đảm được cấu trúc toàn cục.</a:t>
            </a:r>
            <a:endParaRPr lang="en-US" sz="24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>
              <a:buNone/>
            </a:pPr>
            <a:endParaRPr lang="en-US" sz="24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>
              <a:buNone/>
            </a:pPr>
            <a:endParaRPr lang="pl-PL" sz="24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" name="AutoShape 4" descr="A dive into spatial search algorithms | by Vladimir Agafonkin | maps for  developers">
            <a:extLst>
              <a:ext uri="{FF2B5EF4-FFF2-40B4-BE49-F238E27FC236}">
                <a16:creationId xmlns="" xmlns:a16="http://schemas.microsoft.com/office/drawing/2014/main" id="{01F23101-D589-42FA-8AC4-C76740643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="" xmlns:a16="http://schemas.microsoft.com/office/drawing/2014/main" id="{3EC24659-374E-4961-B755-076BD9410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6180" y="4892327"/>
            <a:ext cx="145910" cy="1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14125" y="1991850"/>
            <a:ext cx="547516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23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33278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lvl="0"/>
            <a:r>
              <a:rPr lang="en-US" dirty="0"/>
              <a:t>FRGC Database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2893078"/>
            <a:ext cx="646842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Face Recognition Grand Challenge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78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731363" y="1402672"/>
            <a:ext cx="7681274" cy="2338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T</a:t>
            </a:r>
            <a:r>
              <a:rPr lang="vi-VN" dirty="0"/>
              <a:t>ổ chức bởi NIST với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vi-VN" b="1" dirty="0">
                <a:solidFill>
                  <a:schemeClr val="accent1"/>
                </a:solidFill>
              </a:rPr>
              <a:t>thúc đẩy và nâng cao</a:t>
            </a:r>
            <a:r>
              <a:rPr lang="vi-VN" dirty="0"/>
              <a:t> công nghệ cho các </a:t>
            </a:r>
            <a:r>
              <a:rPr lang="vi-VN" b="1" dirty="0">
                <a:solidFill>
                  <a:schemeClr val="accent1"/>
                </a:solidFill>
              </a:rPr>
              <a:t>hệ thống nhận dạng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khuôn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mặt</a:t>
            </a:r>
            <a:r>
              <a:rPr lang="vi-VN" b="1" dirty="0">
                <a:solidFill>
                  <a:schemeClr val="accent1"/>
                </a:solidFill>
              </a:rPr>
              <a:t> </a:t>
            </a:r>
            <a:r>
              <a:rPr lang="vi-VN" dirty="0"/>
              <a:t>của chính phủ Hoa Kỳ</a:t>
            </a:r>
            <a:endParaRPr dirty="0"/>
          </a:p>
        </p:txBody>
      </p:sp>
      <p:sp>
        <p:nvSpPr>
          <p:cNvPr id="4" name="Google Shape;135;p19">
            <a:extLst>
              <a:ext uri="{FF2B5EF4-FFF2-40B4-BE49-F238E27FC236}">
                <a16:creationId xmlns="" xmlns:a16="http://schemas.microsoft.com/office/drawing/2014/main" id="{F65FE004-FF2E-4D7C-8290-6577795A64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6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35122" y="34623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FRGC bao </a:t>
            </a:r>
            <a:r>
              <a:rPr lang="en-US" sz="3600" b="1" dirty="0" err="1"/>
              <a:t>gồm</a:t>
            </a:r>
            <a:r>
              <a:rPr lang="en-US" sz="3600" b="1" dirty="0"/>
              <a:t>: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35122" y="1048834"/>
            <a:ext cx="7873756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3000" dirty="0"/>
              <a:t>50,000 </a:t>
            </a:r>
            <a:r>
              <a:rPr lang="en-US" sz="3000" dirty="0" err="1"/>
              <a:t>dữ</a:t>
            </a:r>
            <a:r>
              <a:rPr lang="en-US" sz="3000" dirty="0"/>
              <a:t> </a:t>
            </a:r>
            <a:r>
              <a:rPr lang="en-US" sz="3000" dirty="0" err="1"/>
              <a:t>liệu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</a:t>
            </a:r>
            <a:r>
              <a:rPr lang="en-US" sz="3000" dirty="0" err="1"/>
              <a:t>ảnh</a:t>
            </a:r>
            <a:r>
              <a:rPr lang="en-US" sz="3000" dirty="0"/>
              <a:t>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sz="3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3000" dirty="0"/>
              <a:t>Chia </a:t>
            </a:r>
            <a:r>
              <a:rPr lang="en-US" sz="3000" dirty="0" err="1"/>
              <a:t>thành</a:t>
            </a:r>
            <a:r>
              <a:rPr lang="en-US" sz="3000" dirty="0"/>
              <a:t> training </a:t>
            </a:r>
            <a:r>
              <a:rPr lang="en-US" sz="3000" dirty="0" err="1"/>
              <a:t>và</a:t>
            </a:r>
            <a:r>
              <a:rPr lang="en-US" sz="3000" dirty="0"/>
              <a:t> validation partition.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lang="en-US" sz="3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3000" dirty="0"/>
              <a:t>Validation bao </a:t>
            </a:r>
            <a:r>
              <a:rPr lang="en-US" sz="3000" dirty="0" err="1"/>
              <a:t>gồm</a:t>
            </a:r>
            <a:r>
              <a:rPr lang="en-US" sz="3000" dirty="0"/>
              <a:t> 4003 </a:t>
            </a:r>
            <a:r>
              <a:rPr lang="en-US" sz="3000" dirty="0" err="1"/>
              <a:t>chủ</a:t>
            </a:r>
            <a:r>
              <a:rPr lang="en-US" sz="3000" dirty="0"/>
              <a:t> </a:t>
            </a:r>
            <a:r>
              <a:rPr lang="en-US" sz="3000" dirty="0" err="1"/>
              <a:t>đề</a:t>
            </a:r>
            <a:r>
              <a:rPr lang="en-US" sz="3000" dirty="0"/>
              <a:t>, </a:t>
            </a:r>
            <a:r>
              <a:rPr lang="en-US" sz="3000" dirty="0" err="1"/>
              <a:t>mỗi</a:t>
            </a:r>
            <a:r>
              <a:rPr lang="en-US" sz="3000" dirty="0"/>
              <a:t> </a:t>
            </a:r>
            <a:r>
              <a:rPr lang="en-US" sz="3000" dirty="0" err="1"/>
              <a:t>chủ</a:t>
            </a:r>
            <a:r>
              <a:rPr lang="en-US" sz="3000" dirty="0"/>
              <a:t> </a:t>
            </a:r>
            <a:r>
              <a:rPr lang="en-US" sz="3000" dirty="0" err="1"/>
              <a:t>đề</a:t>
            </a:r>
            <a:r>
              <a:rPr lang="en-US" sz="3000" dirty="0"/>
              <a:t> </a:t>
            </a:r>
            <a:r>
              <a:rPr lang="en-US" sz="3000" dirty="0" err="1"/>
              <a:t>gồm</a:t>
            </a:r>
            <a:r>
              <a:rPr lang="en-US" sz="3000" dirty="0"/>
              <a:t>: 4 </a:t>
            </a:r>
            <a:r>
              <a:rPr lang="en-US" sz="3000" dirty="0" err="1"/>
              <a:t>ảnh</a:t>
            </a:r>
            <a:r>
              <a:rPr lang="en-US" sz="3000" dirty="0"/>
              <a:t> đ</a:t>
            </a:r>
            <a:r>
              <a:rPr lang="vi-VN" sz="3000" dirty="0"/>
              <a:t>ư</a:t>
            </a:r>
            <a:r>
              <a:rPr lang="en-US" sz="3000" dirty="0" err="1"/>
              <a:t>ợc</a:t>
            </a:r>
            <a:r>
              <a:rPr lang="en-US" sz="3000" dirty="0"/>
              <a:t> </a:t>
            </a:r>
            <a:r>
              <a:rPr lang="en-US" sz="3000" dirty="0" err="1"/>
              <a:t>kiểm</a:t>
            </a:r>
            <a:r>
              <a:rPr lang="en-US" sz="3000" dirty="0"/>
              <a:t> </a:t>
            </a:r>
            <a:r>
              <a:rPr lang="en-US" sz="3000" dirty="0" err="1"/>
              <a:t>soát</a:t>
            </a:r>
            <a:r>
              <a:rPr lang="en-US" sz="3000" dirty="0"/>
              <a:t>, 2 </a:t>
            </a:r>
            <a:r>
              <a:rPr lang="en-US" sz="3000" dirty="0" err="1"/>
              <a:t>ảnh</a:t>
            </a:r>
            <a:r>
              <a:rPr lang="en-US" sz="3000" dirty="0"/>
              <a:t> </a:t>
            </a:r>
            <a:r>
              <a:rPr lang="en-US" sz="3000" dirty="0" err="1"/>
              <a:t>không</a:t>
            </a:r>
            <a:r>
              <a:rPr lang="en-US" sz="3000" dirty="0"/>
              <a:t> </a:t>
            </a:r>
            <a:r>
              <a:rPr lang="en-US" sz="3000" dirty="0" err="1"/>
              <a:t>kiểm</a:t>
            </a:r>
            <a:r>
              <a:rPr lang="en-US" sz="3000" dirty="0"/>
              <a:t> </a:t>
            </a:r>
            <a:r>
              <a:rPr lang="en-US" sz="3000" dirty="0" err="1"/>
              <a:t>soát</a:t>
            </a:r>
            <a:r>
              <a:rPr lang="en-US" sz="3000" dirty="0"/>
              <a:t>, 1 </a:t>
            </a:r>
            <a:r>
              <a:rPr lang="en-US" sz="3000" dirty="0" err="1"/>
              <a:t>ảnh</a:t>
            </a:r>
            <a:r>
              <a:rPr lang="en-US" sz="3000" dirty="0"/>
              <a:t> 3D.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3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50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0E61A17-2117-44FD-AEB0-65A9EE12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75" y="1573874"/>
            <a:ext cx="6864049" cy="19957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6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33278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lvl="0"/>
            <a:r>
              <a:rPr lang="en-US" dirty="0"/>
              <a:t>FERET Database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2893078"/>
            <a:ext cx="646842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Face Recognition Technology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36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528928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09FD5B1-4447-44D5-AA74-212B2944B2D4}"/>
              </a:ext>
            </a:extLst>
          </p:cNvPr>
          <p:cNvSpPr txBox="1"/>
          <p:nvPr/>
        </p:nvSpPr>
        <p:spPr>
          <a:xfrm>
            <a:off x="256559" y="640473"/>
            <a:ext cx="8887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Quá trình này gồm 4 bước chính:</a:t>
            </a:r>
          </a:p>
          <a:p>
            <a:endParaRPr lang="en-US" sz="3000" dirty="0" smtClean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sz="3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Face </a:t>
            </a:r>
            <a:r>
              <a:rPr lang="en-US" sz="3000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Detection: Tách vùng chứa khuôn mặt từ ảnh ban đầu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000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Preprocessing: Tiền xử lý ảnh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000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Feature Extraction: Rút trích đặt trưng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000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Classification: Gán nhãn cho ảnh</a:t>
            </a:r>
          </a:p>
          <a:p>
            <a:endParaRPr lang="en-US" sz="3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1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580834" y="1277283"/>
            <a:ext cx="7982331" cy="2588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vi-VN" b="1" dirty="0">
                <a:solidFill>
                  <a:schemeClr val="accent1"/>
                </a:solidFill>
              </a:rPr>
              <a:t>FERET</a:t>
            </a:r>
            <a:r>
              <a:rPr lang="vi-VN" dirty="0"/>
              <a:t> </a:t>
            </a:r>
            <a:r>
              <a:rPr lang="vi-VN" b="1" dirty="0">
                <a:solidFill>
                  <a:schemeClr val="accent1"/>
                </a:solidFill>
              </a:rPr>
              <a:t>đo lường hiệu suất </a:t>
            </a:r>
            <a:r>
              <a:rPr lang="vi-VN" dirty="0"/>
              <a:t>của các thuật toán của các </a:t>
            </a:r>
            <a:r>
              <a:rPr lang="vi-VN" b="1" dirty="0">
                <a:solidFill>
                  <a:schemeClr val="accent1"/>
                </a:solidFill>
              </a:rPr>
              <a:t>hệ thống nhận dạng khuôn mặt </a:t>
            </a:r>
            <a:r>
              <a:rPr lang="vi-VN" dirty="0"/>
              <a:t>trong thương mại trên các cơ sở dữ liệu lớn</a:t>
            </a:r>
            <a:endParaRPr dirty="0"/>
          </a:p>
        </p:txBody>
      </p:sp>
      <p:sp>
        <p:nvSpPr>
          <p:cNvPr id="4" name="Google Shape;135;p19">
            <a:extLst>
              <a:ext uri="{FF2B5EF4-FFF2-40B4-BE49-F238E27FC236}">
                <a16:creationId xmlns="" xmlns:a16="http://schemas.microsoft.com/office/drawing/2014/main" id="{F65FE004-FF2E-4D7C-8290-6577795A64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3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35122" y="34623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FERET bao </a:t>
            </a:r>
            <a:r>
              <a:rPr lang="en-US" sz="3600" b="1" dirty="0" err="1"/>
              <a:t>gồm</a:t>
            </a:r>
            <a:r>
              <a:rPr lang="en-US" sz="3600" b="1" dirty="0"/>
              <a:t>: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35122" y="1489588"/>
            <a:ext cx="7873756" cy="2164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000" dirty="0"/>
              <a:t>14,126 </a:t>
            </a:r>
            <a:r>
              <a:rPr lang="en-US" sz="3000" dirty="0" err="1"/>
              <a:t>dữ</a:t>
            </a:r>
            <a:r>
              <a:rPr lang="en-US" sz="3000" dirty="0"/>
              <a:t> </a:t>
            </a:r>
            <a:r>
              <a:rPr lang="en-US" sz="3000" dirty="0" err="1"/>
              <a:t>liệu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</a:t>
            </a:r>
            <a:r>
              <a:rPr lang="en-US" sz="3000" dirty="0" err="1"/>
              <a:t>ảnh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1199 ng</a:t>
            </a:r>
            <a:r>
              <a:rPr lang="vi-VN" sz="3000" dirty="0"/>
              <a:t>ư</a:t>
            </a:r>
            <a:r>
              <a:rPr lang="en-US" sz="3000" dirty="0" err="1"/>
              <a:t>ời</a:t>
            </a:r>
            <a:r>
              <a:rPr lang="en-US" sz="3000" dirty="0"/>
              <a:t>.</a:t>
            </a:r>
          </a:p>
          <a:p>
            <a:pPr lvl="0">
              <a:spcBef>
                <a:spcPts val="0"/>
              </a:spcBef>
            </a:pPr>
            <a:endParaRPr lang="en-US" sz="3000" dirty="0"/>
          </a:p>
          <a:p>
            <a:pPr lvl="0">
              <a:spcBef>
                <a:spcPts val="0"/>
              </a:spcBef>
            </a:pPr>
            <a:r>
              <a:rPr lang="en-US" sz="3000" dirty="0"/>
              <a:t>Đ</a:t>
            </a:r>
            <a:r>
              <a:rPr lang="vi-VN" sz="3000" dirty="0"/>
              <a:t>ược thu thập từ tháng 8/1993 đến tháng 7/199</a:t>
            </a:r>
            <a:r>
              <a:rPr lang="en-US" sz="3000" dirty="0"/>
              <a:t>6.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sz="3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3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355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dirty="0"/>
          </a:p>
        </p:txBody>
      </p:sp>
      <p:pic>
        <p:nvPicPr>
          <p:cNvPr id="9218" name="Picture 2" descr="FERET face database sample. | Download Scientific Diagram">
            <a:extLst>
              <a:ext uri="{FF2B5EF4-FFF2-40B4-BE49-F238E27FC236}">
                <a16:creationId xmlns="" xmlns:a16="http://schemas.microsoft.com/office/drawing/2014/main" id="{AC405530-E268-4F5E-877A-4AFADC0B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48" y="600903"/>
            <a:ext cx="6687503" cy="3941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5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33278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3.</a:t>
            </a:r>
            <a:endParaRPr sz="6000" dirty="0">
              <a:solidFill>
                <a:schemeClr val="accent4"/>
              </a:solidFill>
            </a:endParaRPr>
          </a:p>
          <a:p>
            <a:pPr lvl="0"/>
            <a:r>
              <a:rPr lang="en-US" dirty="0"/>
              <a:t>AR Database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2893078"/>
            <a:ext cx="646842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From Computer Vision Center (U.A.B)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8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35122" y="22790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AR bao </a:t>
            </a:r>
            <a:r>
              <a:rPr lang="en-US" sz="3600" b="1" dirty="0" err="1"/>
              <a:t>gồm</a:t>
            </a:r>
            <a:r>
              <a:rPr lang="en-US" sz="3600" b="1" dirty="0"/>
              <a:t>: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35122" y="930500"/>
            <a:ext cx="7873756" cy="2164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vi-VN" sz="3000" dirty="0"/>
              <a:t>4000 hình ảnh màu về khuôn mặt của 126 người</a:t>
            </a:r>
            <a:r>
              <a:rPr lang="en-US" sz="3000" dirty="0"/>
              <a:t> (</a:t>
            </a:r>
            <a:r>
              <a:rPr lang="pl-PL" sz="3000" dirty="0"/>
              <a:t>70 nam và 56 nữ</a:t>
            </a:r>
            <a:r>
              <a:rPr lang="en-US" sz="3000" dirty="0"/>
              <a:t>).</a:t>
            </a:r>
          </a:p>
          <a:p>
            <a:pPr lvl="0">
              <a:spcBef>
                <a:spcPts val="0"/>
              </a:spcBef>
            </a:pPr>
            <a:endParaRPr lang="en-US" sz="3000" dirty="0"/>
          </a:p>
          <a:p>
            <a:pPr lvl="0">
              <a:spcBef>
                <a:spcPts val="0"/>
              </a:spcBef>
            </a:pPr>
            <a:r>
              <a:rPr lang="en-US" sz="3000" dirty="0" err="1"/>
              <a:t>Đa</a:t>
            </a:r>
            <a:r>
              <a:rPr lang="en-US" sz="3000" dirty="0"/>
              <a:t> </a:t>
            </a:r>
            <a:r>
              <a:rPr lang="en-US" sz="3000" dirty="0" err="1"/>
              <a:t>dạng</a:t>
            </a:r>
            <a:r>
              <a:rPr lang="en-US" sz="3000" dirty="0"/>
              <a:t> </a:t>
            </a:r>
            <a:r>
              <a:rPr lang="en-US" sz="3000" dirty="0" err="1"/>
              <a:t>về</a:t>
            </a:r>
            <a:r>
              <a:rPr lang="en-US" sz="3000" dirty="0"/>
              <a:t> </a:t>
            </a:r>
            <a:r>
              <a:rPr lang="en-US" sz="3000" dirty="0" err="1"/>
              <a:t>biểu</a:t>
            </a:r>
            <a:r>
              <a:rPr lang="en-US" sz="3000" dirty="0"/>
              <a:t> </a:t>
            </a:r>
            <a:r>
              <a:rPr lang="en-US" sz="3000" dirty="0" err="1"/>
              <a:t>cảm</a:t>
            </a:r>
            <a:r>
              <a:rPr lang="en-US" sz="3000" dirty="0"/>
              <a:t> </a:t>
            </a:r>
            <a:r>
              <a:rPr lang="en-US" sz="3000" dirty="0" err="1"/>
              <a:t>khuôn</a:t>
            </a:r>
            <a:r>
              <a:rPr lang="en-US" sz="3000" dirty="0"/>
              <a:t> </a:t>
            </a:r>
            <a:r>
              <a:rPr lang="en-US" sz="3000" dirty="0" err="1"/>
              <a:t>mặt</a:t>
            </a:r>
            <a:r>
              <a:rPr lang="en-US" sz="3000" dirty="0"/>
              <a:t> hay </a:t>
            </a:r>
            <a:r>
              <a:rPr lang="en-US" sz="3000" dirty="0" err="1"/>
              <a:t>độ</a:t>
            </a:r>
            <a:r>
              <a:rPr lang="en-US" sz="3000" dirty="0"/>
              <a:t> </a:t>
            </a:r>
            <a:r>
              <a:rPr lang="en-US" sz="3000" dirty="0" err="1"/>
              <a:t>chiếu</a:t>
            </a:r>
            <a:r>
              <a:rPr lang="en-US" sz="3000" dirty="0"/>
              <a:t> </a:t>
            </a:r>
            <a:r>
              <a:rPr lang="en-US" sz="3000" dirty="0" err="1"/>
              <a:t>sáng</a:t>
            </a:r>
            <a:r>
              <a:rPr lang="en-US" sz="3000" dirty="0"/>
              <a:t>.</a:t>
            </a:r>
          </a:p>
          <a:p>
            <a:pPr lvl="0">
              <a:spcBef>
                <a:spcPts val="0"/>
              </a:spcBef>
            </a:pPr>
            <a:endParaRPr lang="en-US" sz="3000" dirty="0"/>
          </a:p>
          <a:p>
            <a:pPr lvl="0">
              <a:spcBef>
                <a:spcPts val="0"/>
              </a:spcBef>
            </a:pPr>
            <a:r>
              <a:rPr lang="en-US" sz="3000" dirty="0"/>
              <a:t>Đ</a:t>
            </a:r>
            <a:r>
              <a:rPr lang="vi-VN" sz="3000" dirty="0"/>
              <a:t>a dạng về yếu tố như mắt kính, kiểu tóc, trang điểm,...</a:t>
            </a:r>
            <a:endParaRPr sz="3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3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42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83BC91B-0A28-42C7-AF8A-EF388DC6B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939" y="1271960"/>
            <a:ext cx="7466121" cy="259957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AR</a:t>
            </a:r>
            <a:r>
              <a:rPr lang="en-US" dirty="0"/>
              <a:t> </a:t>
            </a:r>
            <a:r>
              <a:rPr lang="vi-VN" dirty="0"/>
              <a:t>trở thành cơ sở dữ liệu hiệu quả cho các thuật toán nhận diện khuôn mặt với những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phụ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kiện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thời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trang</a:t>
            </a:r>
            <a:r>
              <a:rPr lang="en-US" b="1" dirty="0">
                <a:solidFill>
                  <a:schemeClr val="accent1"/>
                </a:solidFill>
              </a:rPr>
              <a:t>, </a:t>
            </a:r>
            <a:r>
              <a:rPr lang="en-US" b="1" dirty="0" err="1">
                <a:solidFill>
                  <a:schemeClr val="accent1"/>
                </a:solidFill>
              </a:rPr>
              <a:t>trang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điểm</a:t>
            </a:r>
            <a:r>
              <a:rPr lang="en-US" b="1" dirty="0">
                <a:solidFill>
                  <a:schemeClr val="accent1"/>
                </a:solidFill>
              </a:rPr>
              <a:t>, </a:t>
            </a:r>
            <a:r>
              <a:rPr lang="en-US" b="1" dirty="0" err="1">
                <a:solidFill>
                  <a:schemeClr val="accent1"/>
                </a:solidFill>
              </a:rPr>
              <a:t>kiểu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tóc</a:t>
            </a:r>
            <a:r>
              <a:rPr lang="en-US" dirty="0"/>
              <a:t>,...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5E4AB-E7F3-4834-A463-31D9CDBEF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278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dirty="0"/>
          </a:p>
        </p:txBody>
      </p:sp>
      <p:pic>
        <p:nvPicPr>
          <p:cNvPr id="8194" name="Picture 2" descr="Performance results from the AR face dataset compared with other recent...  | Download Scientific Diagram">
            <a:extLst>
              <a:ext uri="{FF2B5EF4-FFF2-40B4-BE49-F238E27FC236}">
                <a16:creationId xmlns="" xmlns:a16="http://schemas.microsoft.com/office/drawing/2014/main" id="{7540A667-CB8F-40E4-9514-D993A69E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63" y="1089384"/>
            <a:ext cx="5169274" cy="2964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33278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4.</a:t>
            </a:r>
            <a:endParaRPr sz="6000" dirty="0">
              <a:solidFill>
                <a:schemeClr val="accent4"/>
              </a:solidFill>
            </a:endParaRPr>
          </a:p>
          <a:p>
            <a:pPr lvl="0"/>
            <a:r>
              <a:rPr lang="en-US" dirty="0"/>
              <a:t>YALE Database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2893078"/>
            <a:ext cx="646842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Small but Strong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36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35122" y="30320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YALE bao </a:t>
            </a:r>
            <a:r>
              <a:rPr lang="en-US" sz="3600" b="1" dirty="0" err="1"/>
              <a:t>gồm</a:t>
            </a:r>
            <a:r>
              <a:rPr lang="en-US" sz="3600" b="1" dirty="0"/>
              <a:t>: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35122" y="1167482"/>
            <a:ext cx="8121603" cy="3576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vi-VN" sz="3000" dirty="0"/>
              <a:t>165 hình ảnh xám thuộc 15 chủ đề khác nhau</a:t>
            </a:r>
            <a:r>
              <a:rPr lang="en-US" sz="3000" dirty="0"/>
              <a:t>.</a:t>
            </a:r>
          </a:p>
          <a:p>
            <a:pPr lvl="0">
              <a:spcBef>
                <a:spcPts val="0"/>
              </a:spcBef>
            </a:pPr>
            <a:endParaRPr lang="en-US" sz="3000" dirty="0"/>
          </a:p>
          <a:p>
            <a:pPr lvl="0">
              <a:spcBef>
                <a:spcPts val="0"/>
              </a:spcBef>
            </a:pPr>
            <a:r>
              <a:rPr lang="en-US" sz="3000" dirty="0" err="1"/>
              <a:t>Mỗi</a:t>
            </a:r>
            <a:r>
              <a:rPr lang="en-US" sz="3000" dirty="0"/>
              <a:t> </a:t>
            </a:r>
            <a:r>
              <a:rPr lang="en-US" sz="3000" dirty="0" err="1"/>
              <a:t>chủ</a:t>
            </a:r>
            <a:r>
              <a:rPr lang="en-US" sz="3000" dirty="0"/>
              <a:t> </a:t>
            </a:r>
            <a:r>
              <a:rPr lang="en-US" sz="3000" dirty="0" err="1"/>
              <a:t>đề</a:t>
            </a:r>
            <a:r>
              <a:rPr lang="en-US" sz="3000" dirty="0"/>
              <a:t> </a:t>
            </a:r>
            <a:r>
              <a:rPr lang="en-US" sz="3000" dirty="0" err="1"/>
              <a:t>gồm</a:t>
            </a:r>
            <a:r>
              <a:rPr lang="en-US" sz="3000" dirty="0"/>
              <a:t> 11 </a:t>
            </a:r>
            <a:r>
              <a:rPr lang="en-US" sz="3000" dirty="0" err="1"/>
              <a:t>hình</a:t>
            </a:r>
            <a:r>
              <a:rPr lang="en-US" sz="3000" dirty="0"/>
              <a:t> </a:t>
            </a:r>
            <a:r>
              <a:rPr lang="en-US" sz="3000" dirty="0" err="1"/>
              <a:t>ảnh</a:t>
            </a:r>
            <a:r>
              <a:rPr lang="en-US" sz="3000" dirty="0"/>
              <a:t> </a:t>
            </a:r>
            <a:r>
              <a:rPr lang="en-US" sz="3000" dirty="0" err="1"/>
              <a:t>khác</a:t>
            </a:r>
            <a:r>
              <a:rPr lang="en-US" sz="3000" dirty="0"/>
              <a:t> </a:t>
            </a:r>
            <a:r>
              <a:rPr lang="en-US" sz="3000" dirty="0" err="1"/>
              <a:t>nhau</a:t>
            </a:r>
            <a:r>
              <a:rPr lang="en-US" sz="3000" dirty="0"/>
              <a:t> </a:t>
            </a:r>
            <a:r>
              <a:rPr lang="en-US" sz="3000" dirty="0" err="1"/>
              <a:t>về</a:t>
            </a:r>
            <a:r>
              <a:rPr lang="en-US" sz="3000" dirty="0"/>
              <a:t> </a:t>
            </a:r>
            <a:r>
              <a:rPr lang="en-US" sz="3000" dirty="0" err="1"/>
              <a:t>biểu</a:t>
            </a:r>
            <a:r>
              <a:rPr lang="en-US" sz="3000" dirty="0"/>
              <a:t> </a:t>
            </a:r>
            <a:r>
              <a:rPr lang="en-US" sz="3000" dirty="0" err="1"/>
              <a:t>hiện</a:t>
            </a:r>
            <a:r>
              <a:rPr lang="en-US" sz="3000" dirty="0"/>
              <a:t>:  </a:t>
            </a:r>
            <a:r>
              <a:rPr lang="vi-VN" sz="3000" dirty="0"/>
              <a:t>góc sáng giữa, góc sáng trái, góc sáng phải, đeo kính, không đeo kính, vui vẻ, buồn, bình thường, buồn ngủ, ngạc nhiên và nháy mắt</a:t>
            </a:r>
            <a:r>
              <a:rPr lang="en-US" sz="3000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3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7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847B7BAA-5747-4EB5-B567-AC60D695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71587"/>
            <a:ext cx="5715000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6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335419" y="1647759"/>
            <a:ext cx="74138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Vấn đề rút trích đặt trưng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595300" y="417752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83BC91B-0A28-42C7-AF8A-EF388DC6B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803" y="1577946"/>
            <a:ext cx="8068393" cy="198760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Yale Face Database B </a:t>
            </a:r>
            <a:r>
              <a:rPr lang="en-US" dirty="0"/>
              <a:t>(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Yale),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5760 </a:t>
            </a:r>
            <a:r>
              <a:rPr lang="en-US" b="1" dirty="0" err="1">
                <a:solidFill>
                  <a:schemeClr val="accent1"/>
                </a:solidFill>
              </a:rPr>
              <a:t>hình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ảnh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10 </a:t>
            </a:r>
            <a:r>
              <a:rPr lang="en-US" b="1" dirty="0" err="1">
                <a:solidFill>
                  <a:schemeClr val="accent1"/>
                </a:solidFill>
              </a:rPr>
              <a:t>chủ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đề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576 </a:t>
            </a:r>
            <a:r>
              <a:rPr lang="en-US" b="1" dirty="0" err="1">
                <a:solidFill>
                  <a:schemeClr val="accent1"/>
                </a:solidFill>
              </a:rPr>
              <a:t>điều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kiện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khuôn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mặt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A65E4AB-E7F3-4834-A463-31D9CDBEF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69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005959" y="1991850"/>
            <a:ext cx="713208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Support Vector Machine (SVM)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9600" b="1" dirty="0"/>
              <a:t>PLA ???</a:t>
            </a:r>
            <a:endParaRPr sz="9600" b="1"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2"/>
            <a:ext cx="7772400" cy="115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Perceptron Learning Algorithm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chia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2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25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ctrTitle"/>
          </p:nvPr>
        </p:nvSpPr>
        <p:spPr>
          <a:xfrm>
            <a:off x="4388302" y="0"/>
            <a:ext cx="360752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dirty="0" err="1"/>
              <a:t>Tuy</a:t>
            </a:r>
            <a:r>
              <a:rPr lang="en-US" sz="3600" b="1" i="1" dirty="0"/>
              <a:t> </a:t>
            </a:r>
            <a:r>
              <a:rPr lang="en-US" sz="3600" b="1" i="1" dirty="0" err="1"/>
              <a:t>nhiên</a:t>
            </a:r>
            <a:r>
              <a:rPr lang="en-US" sz="3600" b="1" i="1" dirty="0"/>
              <a:t>…</a:t>
            </a:r>
            <a:endParaRPr sz="3600" b="1" i="1"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1"/>
          </p:nvPr>
        </p:nvSpPr>
        <p:spPr>
          <a:xfrm>
            <a:off x="4755699" y="1159800"/>
            <a:ext cx="3043596" cy="1868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/>
                </a:solidFill>
              </a:rPr>
              <a:t>Có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đến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vô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số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siêu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phẳng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thể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phân</a:t>
            </a:r>
            <a:r>
              <a:rPr lang="en-US" sz="2800" dirty="0">
                <a:solidFill>
                  <a:schemeClr val="tx1"/>
                </a:solidFill>
              </a:rPr>
              <a:t> chia </a:t>
            </a:r>
            <a:r>
              <a:rPr lang="en-US" sz="2800" dirty="0" err="1">
                <a:solidFill>
                  <a:schemeClr val="tx1"/>
                </a:solidFill>
              </a:rPr>
              <a:t>vùng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dữ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liệu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của</a:t>
            </a:r>
            <a:r>
              <a:rPr lang="en-US" sz="2800" dirty="0">
                <a:solidFill>
                  <a:schemeClr val="tx1"/>
                </a:solidFill>
              </a:rPr>
              <a:t> 2 </a:t>
            </a:r>
            <a:r>
              <a:rPr lang="en-US" sz="2800" dirty="0" err="1">
                <a:solidFill>
                  <a:schemeClr val="tx1"/>
                </a:solidFill>
              </a:rPr>
              <a:t>lớp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DDF8A71-822D-4A22-A7EC-3A196C70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01" y="1794258"/>
            <a:ext cx="3130605" cy="30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-90323" y="1110109"/>
            <a:ext cx="57415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SVM</a:t>
            </a:r>
            <a:endParaRPr sz="44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473336" y="2243273"/>
            <a:ext cx="517789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US" dirty="0"/>
              <a:t>Support Vector Machine (SVM)</a:t>
            </a:r>
          </a:p>
          <a:p>
            <a:pPr marL="0" lvl="0" indent="0" algn="r">
              <a:buNone/>
            </a:pPr>
            <a:r>
              <a:rPr lang="en-US" dirty="0" err="1"/>
              <a:t>Sinh</a:t>
            </a:r>
            <a:r>
              <a:rPr lang="en-US" dirty="0"/>
              <a:t> ra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endParaRPr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1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731363" y="1466700"/>
            <a:ext cx="7681274" cy="22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buNone/>
            </a:pPr>
            <a:r>
              <a:rPr lang="en-US" dirty="0"/>
              <a:t>Ý 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SVM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tìm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siêu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phẳng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khoảng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cách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của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điểm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gần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nhất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đến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siêu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phẳng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là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lớn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nhất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4" name="Google Shape;135;p19">
            <a:extLst>
              <a:ext uri="{FF2B5EF4-FFF2-40B4-BE49-F238E27FC236}">
                <a16:creationId xmlns="" xmlns:a16="http://schemas.microsoft.com/office/drawing/2014/main" id="{F65FE004-FF2E-4D7C-8290-6577795A64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5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 dirty="0"/>
          </a:p>
        </p:txBody>
      </p:sp>
      <p:sp>
        <p:nvSpPr>
          <p:cNvPr id="12" name="Google Shape;104;p16">
            <a:extLst>
              <a:ext uri="{FF2B5EF4-FFF2-40B4-BE49-F238E27FC236}">
                <a16:creationId xmlns="" xmlns:a16="http://schemas.microsoft.com/office/drawing/2014/main" id="{0B94BC43-4804-40DD-AE73-B6E02B7C3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6692" y="3775362"/>
            <a:ext cx="5457629" cy="81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buNone/>
            </a:pPr>
            <a:r>
              <a:rPr lang="en-US" sz="3600" b="1" dirty="0">
                <a:solidFill>
                  <a:schemeClr val="accent1"/>
                </a:solidFill>
              </a:rPr>
              <a:t>C</a:t>
            </a:r>
            <a:r>
              <a:rPr lang="en-US" sz="3600" dirty="0"/>
              <a:t> </a:t>
            </a:r>
            <a:r>
              <a:rPr lang="en-US" sz="3600" dirty="0" err="1"/>
              <a:t>là</a:t>
            </a:r>
            <a:r>
              <a:rPr lang="en-US" sz="3600" dirty="0"/>
              <a:t> </a:t>
            </a:r>
            <a:r>
              <a:rPr lang="en-US" sz="3600" dirty="0" err="1"/>
              <a:t>siêu</a:t>
            </a:r>
            <a:r>
              <a:rPr lang="en-US" sz="3600" dirty="0"/>
              <a:t> </a:t>
            </a:r>
            <a:r>
              <a:rPr lang="en-US" sz="3600" dirty="0" err="1"/>
              <a:t>phẳng</a:t>
            </a:r>
            <a:r>
              <a:rPr lang="en-US" sz="3600" dirty="0"/>
              <a:t> </a:t>
            </a:r>
            <a:r>
              <a:rPr lang="en-US" sz="3600" b="1" dirty="0" err="1">
                <a:solidFill>
                  <a:schemeClr val="accent1"/>
                </a:solidFill>
              </a:rPr>
              <a:t>tối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vi-VN" sz="3600" b="1" dirty="0">
                <a:solidFill>
                  <a:schemeClr val="accent1"/>
                </a:solidFill>
              </a:rPr>
              <a:t>ư</a:t>
            </a:r>
            <a:r>
              <a:rPr lang="en-US" sz="3600" b="1" dirty="0">
                <a:solidFill>
                  <a:schemeClr val="accent1"/>
                </a:solidFill>
              </a:rPr>
              <a:t>u </a:t>
            </a:r>
            <a:r>
              <a:rPr lang="en-US" sz="3600" b="1" dirty="0" err="1">
                <a:solidFill>
                  <a:schemeClr val="accent1"/>
                </a:solidFill>
              </a:rPr>
              <a:t>nhất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endParaRPr sz="3600" b="1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65081DC5-445F-43B5-BB82-96828F34B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49" y="0"/>
            <a:ext cx="5572461" cy="398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7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8DFF109-8D0F-452D-BDAF-507C54886662}"/>
              </a:ext>
            </a:extLst>
          </p:cNvPr>
          <p:cNvSpPr txBox="1"/>
          <p:nvPr/>
        </p:nvSpPr>
        <p:spPr>
          <a:xfrm>
            <a:off x="236667" y="408791"/>
            <a:ext cx="7242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Khoảng </a:t>
            </a:r>
            <a:r>
              <a:rPr lang="en-US" sz="2800" b="1" dirty="0" smtClean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cách 1 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điểm đến 1 đ</a:t>
            </a:r>
            <a:r>
              <a:rPr lang="vi-VN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ư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ờng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thẳng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F1EA4BE-EE9B-4ADC-800B-C142C2A2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73" y="1067499"/>
            <a:ext cx="3002337" cy="1107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0599F27-845F-4F65-ABA7-57C4DBA7FF0A}"/>
              </a:ext>
            </a:extLst>
          </p:cNvPr>
          <p:cNvSpPr txBox="1"/>
          <p:nvPr/>
        </p:nvSpPr>
        <p:spPr>
          <a:xfrm>
            <a:off x="2143432" y="2792561"/>
            <a:ext cx="626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Khoảng cách 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 điểm đến 1 mặt phẳng: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749D7B-70B9-4FD8-AD52-0DB56D907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072" y="3376719"/>
            <a:ext cx="4043670" cy="12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EC9AA3-F764-4921-8074-711790209704}"/>
              </a:ext>
            </a:extLst>
          </p:cNvPr>
          <p:cNvSpPr txBox="1"/>
          <p:nvPr/>
        </p:nvSpPr>
        <p:spPr>
          <a:xfrm>
            <a:off x="301214" y="677732"/>
            <a:ext cx="7089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Khoảng</a:t>
            </a:r>
            <a:r>
              <a:rPr lang="en-US" sz="3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các</a:t>
            </a:r>
            <a:r>
              <a:rPr lang="en-US" sz="3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1 </a:t>
            </a:r>
            <a:r>
              <a:rPr lang="en-US" sz="32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điểm</a:t>
            </a:r>
            <a:r>
              <a:rPr lang="en-US" sz="3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đến</a:t>
            </a:r>
            <a:r>
              <a:rPr lang="en-US" sz="3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1 </a:t>
            </a:r>
            <a:r>
              <a:rPr lang="en-US" sz="32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siêu</a:t>
            </a:r>
            <a:r>
              <a:rPr lang="en-US" sz="3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phẳng</a:t>
            </a:r>
            <a:r>
              <a:rPr lang="en-US" sz="3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4268580-C415-47AD-80E7-9873CF2BB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31" y="1985307"/>
            <a:ext cx="2973537" cy="17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EC9AA3-F764-4921-8074-711790209704}"/>
              </a:ext>
            </a:extLst>
          </p:cNvPr>
          <p:cNvSpPr txBox="1"/>
          <p:nvPr/>
        </p:nvSpPr>
        <p:spPr>
          <a:xfrm>
            <a:off x="365760" y="398033"/>
            <a:ext cx="5992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  <a:r>
              <a:rPr lang="en-US" sz="3200" b="1" baseline="-25000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là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lớp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của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dữ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liệu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</a:t>
            </a:r>
            <a:r>
              <a:rPr lang="en-US" sz="3200" b="1" baseline="-250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</a:t>
            </a:r>
            <a:r>
              <a:rPr lang="en-US" sz="3200" baseline="-25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mang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giá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trị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-1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hoặc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endParaRPr lang="en-US" sz="3200" b="1" baseline="-25000" dirty="0">
              <a:solidFill>
                <a:schemeClr val="accen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F3F9D7-2089-42CC-927B-D53C4DFF1560}"/>
              </a:ext>
            </a:extLst>
          </p:cNvPr>
          <p:cNvSpPr txBox="1"/>
          <p:nvPr/>
        </p:nvSpPr>
        <p:spPr>
          <a:xfrm>
            <a:off x="1102659" y="1849447"/>
            <a:ext cx="6938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Vậy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công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thức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khoảng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cách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trở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thành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EE25ACC-E1CC-4ABC-85AC-2892183D4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69" y="2808418"/>
            <a:ext cx="2695462" cy="13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731363" y="1466700"/>
            <a:ext cx="7681274" cy="22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buNone/>
            </a:pP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do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rgbClr val="0091EA"/>
                </a:solidFill>
              </a:rPr>
              <a:t>số</a:t>
            </a:r>
            <a:r>
              <a:rPr lang="en-US" b="1" dirty="0">
                <a:solidFill>
                  <a:srgbClr val="0091EA"/>
                </a:solidFill>
              </a:rPr>
              <a:t> </a:t>
            </a:r>
            <a:r>
              <a:rPr lang="en-US" b="1" dirty="0" err="1">
                <a:solidFill>
                  <a:srgbClr val="0091EA"/>
                </a:solidFill>
              </a:rPr>
              <a:t>chiều</a:t>
            </a:r>
            <a:r>
              <a:rPr lang="en-US" b="1" dirty="0">
                <a:solidFill>
                  <a:srgbClr val="0091EA"/>
                </a:solidFill>
              </a:rPr>
              <a:t> </a:t>
            </a:r>
            <a:r>
              <a:rPr lang="en-US" b="1" dirty="0" err="1">
                <a:solidFill>
                  <a:srgbClr val="0091EA"/>
                </a:solidFill>
              </a:rPr>
              <a:t>lớn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" name="Google Shape;135;p19">
            <a:extLst>
              <a:ext uri="{FF2B5EF4-FFF2-40B4-BE49-F238E27FC236}">
                <a16:creationId xmlns="" xmlns:a16="http://schemas.microsoft.com/office/drawing/2014/main" id="{F65FE004-FF2E-4D7C-8290-6577795A64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9235321-28D4-411C-B3F2-3805FABC76AD}"/>
              </a:ext>
            </a:extLst>
          </p:cNvPr>
          <p:cNvSpPr/>
          <p:nvPr/>
        </p:nvSpPr>
        <p:spPr>
          <a:xfrm>
            <a:off x="690844" y="519200"/>
            <a:ext cx="62048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Bài toán tìm siêu phẳng tối ưu trở thành bài toán tìm </a:t>
            </a:r>
            <a:r>
              <a:rPr lang="vi-VN" sz="2800" b="1" i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(w, b) </a:t>
            </a:r>
            <a:r>
              <a:rPr lang="vi-VN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sao cho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khoảng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cách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của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điểm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gần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nhất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với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siêu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phẳng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là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lớn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nhất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0675E66-DA8A-4B5C-A1CE-BD26115D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42" y="2571750"/>
            <a:ext cx="7304442" cy="14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 dirty="0"/>
          </a:p>
        </p:txBody>
      </p:sp>
      <p:pic>
        <p:nvPicPr>
          <p:cNvPr id="3074" name="Picture 2" descr="SVM | What is SVM | Support Vector Machine | SVM in Python">
            <a:extLst>
              <a:ext uri="{FF2B5EF4-FFF2-40B4-BE49-F238E27FC236}">
                <a16:creationId xmlns="" xmlns:a16="http://schemas.microsoft.com/office/drawing/2014/main" id="{5F4D46F7-9149-4A47-BD77-ABB02B61C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14375"/>
            <a:ext cx="4572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5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9235321-28D4-411C-B3F2-3805FABC76AD}"/>
              </a:ext>
            </a:extLst>
          </p:cNvPr>
          <p:cNvSpPr/>
          <p:nvPr/>
        </p:nvSpPr>
        <p:spPr>
          <a:xfrm>
            <a:off x="537014" y="655322"/>
            <a:ext cx="65737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Sau </a:t>
            </a:r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khi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đã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tìm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đ</a:t>
            </a:r>
            <a:r>
              <a:rPr lang="vi-VN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ư</a:t>
            </a:r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ợc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vi-VN" sz="3200" b="1" i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(w, b)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ta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có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thể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dự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đoán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đ</a:t>
            </a:r>
            <a:r>
              <a:rPr lang="vi-VN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ư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ợc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lớp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y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sử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dụng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thêm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hàm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dấu</a:t>
            </a:r>
            <a:r>
              <a:rPr lang="en-US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C2F4FC5-3158-4DCE-BBFE-E261941A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234" y="2918518"/>
            <a:ext cx="3869532" cy="6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731363" y="1466700"/>
            <a:ext cx="7681274" cy="22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buNone/>
            </a:pP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số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phân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lớp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lớn</a:t>
            </a:r>
            <a:r>
              <a:rPr lang="en-US" b="1" dirty="0">
                <a:solidFill>
                  <a:schemeClr val="accent1"/>
                </a:solidFill>
              </a:rPr>
              <a:t> h</a:t>
            </a:r>
            <a:r>
              <a:rPr lang="vi-VN" b="1" dirty="0">
                <a:solidFill>
                  <a:schemeClr val="accent1"/>
                </a:solidFill>
              </a:rPr>
              <a:t>ơ</a:t>
            </a:r>
            <a:r>
              <a:rPr lang="en-US" b="1" dirty="0">
                <a:solidFill>
                  <a:schemeClr val="accent1"/>
                </a:solidFill>
              </a:rPr>
              <a:t>n 2</a:t>
            </a:r>
            <a:r>
              <a:rPr lang="en-US" dirty="0"/>
              <a:t>,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One-vs-one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One-vs-all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4" name="Google Shape;135;p19">
            <a:extLst>
              <a:ext uri="{FF2B5EF4-FFF2-40B4-BE49-F238E27FC236}">
                <a16:creationId xmlns="" xmlns:a16="http://schemas.microsoft.com/office/drawing/2014/main" id="{F65FE004-FF2E-4D7C-8290-6577795A64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0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5" y="1416143"/>
            <a:ext cx="4354157" cy="2450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05" y="1486722"/>
            <a:ext cx="3817936" cy="23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962928" y="1991850"/>
            <a:ext cx="721814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State-of-the-Art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59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9600" b="1" dirty="0" err="1"/>
              <a:t>Facenet</a:t>
            </a:r>
            <a:endParaRPr sz="9600" b="1"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2"/>
            <a:ext cx="7772400" cy="115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1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-90323" y="1110109"/>
            <a:ext cx="57415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/>
              <a:t>Facenet</a:t>
            </a:r>
            <a:endParaRPr sz="44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473336" y="2243273"/>
            <a:ext cx="517789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Euclide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CNN</a:t>
            </a:r>
            <a:endParaRPr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618486" y="1282662"/>
            <a:ext cx="7907028" cy="2578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vi-VN" dirty="0">
                <a:solidFill>
                  <a:schemeClr val="tx1"/>
                </a:solidFill>
              </a:rPr>
              <a:t>Mạng được huấn luyện sao cho </a:t>
            </a:r>
            <a:r>
              <a:rPr lang="vi-VN" b="1" dirty="0">
                <a:solidFill>
                  <a:schemeClr val="accent1"/>
                </a:solidFill>
              </a:rPr>
              <a:t>khoảng cách</a:t>
            </a:r>
            <a:r>
              <a:rPr lang="vi-VN" dirty="0">
                <a:solidFill>
                  <a:schemeClr val="tx1"/>
                </a:solidFill>
              </a:rPr>
              <a:t> bình phương L2 trong không gian nhúng </a:t>
            </a:r>
            <a:r>
              <a:rPr lang="vi-VN" b="1" dirty="0">
                <a:solidFill>
                  <a:schemeClr val="accent1"/>
                </a:solidFill>
              </a:rPr>
              <a:t>tương ứng </a:t>
            </a:r>
            <a:r>
              <a:rPr lang="vi-VN" dirty="0">
                <a:solidFill>
                  <a:schemeClr val="tx1"/>
                </a:solidFill>
              </a:rPr>
              <a:t>với </a:t>
            </a:r>
            <a:r>
              <a:rPr lang="vi-VN" b="1" dirty="0">
                <a:solidFill>
                  <a:schemeClr val="accent1"/>
                </a:solidFill>
              </a:rPr>
              <a:t>khoảng cách giữa các khuôn mặt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3" name="Google Shape;135;p19">
            <a:extLst>
              <a:ext uri="{FF2B5EF4-FFF2-40B4-BE49-F238E27FC236}">
                <a16:creationId xmlns="" xmlns:a16="http://schemas.microsoft.com/office/drawing/2014/main" id="{274E0685-D117-4CF3-8433-4EF2BB6607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4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618486" y="1572540"/>
            <a:ext cx="7907028" cy="199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b="1" dirty="0" err="1">
                <a:solidFill>
                  <a:schemeClr val="accent1"/>
                </a:solidFill>
              </a:rPr>
              <a:t>Facenet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có tác dụng biểu diễn các bức ảnh trong một </a:t>
            </a:r>
            <a:r>
              <a:rPr lang="vi-VN" b="1" dirty="0">
                <a:solidFill>
                  <a:schemeClr val="accent1"/>
                </a:solidFill>
              </a:rPr>
              <a:t>không gian eucledean  chiều</a:t>
            </a:r>
            <a:r>
              <a:rPr lang="vi-VN" dirty="0">
                <a:solidFill>
                  <a:schemeClr val="tx1"/>
                </a:solidFill>
              </a:rPr>
              <a:t> (thường là </a:t>
            </a:r>
            <a:r>
              <a:rPr lang="vi-VN" b="1" dirty="0">
                <a:solidFill>
                  <a:schemeClr val="accent1"/>
                </a:solidFill>
              </a:rPr>
              <a:t>128</a:t>
            </a:r>
            <a:r>
              <a:rPr lang="vi-VN" dirty="0">
                <a:solidFill>
                  <a:schemeClr val="tx1"/>
                </a:solidFill>
              </a:rPr>
              <a:t>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Google Shape;135;p19">
            <a:extLst>
              <a:ext uri="{FF2B5EF4-FFF2-40B4-BE49-F238E27FC236}">
                <a16:creationId xmlns="" xmlns:a16="http://schemas.microsoft.com/office/drawing/2014/main" id="{274E0685-D117-4CF3-8433-4EF2BB6607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4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2" name="Google Shape;104;p16">
            <a:extLst>
              <a:ext uri="{FF2B5EF4-FFF2-40B4-BE49-F238E27FC236}">
                <a16:creationId xmlns="" xmlns:a16="http://schemas.microsoft.com/office/drawing/2014/main" id="{0B94BC43-4804-40DD-AE73-B6E02B7C3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4380" y="2887818"/>
            <a:ext cx="8075240" cy="1419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buNone/>
            </a:pPr>
            <a:r>
              <a:rPr lang="en-US" sz="3600" dirty="0" err="1"/>
              <a:t>Chính</a:t>
            </a:r>
            <a:r>
              <a:rPr lang="en-US" sz="3600" dirty="0"/>
              <a:t> </a:t>
            </a:r>
            <a:r>
              <a:rPr lang="en-US" sz="3600" dirty="0" err="1"/>
              <a:t>vì</a:t>
            </a:r>
            <a:r>
              <a:rPr lang="en-US" sz="3600" dirty="0"/>
              <a:t> </a:t>
            </a:r>
            <a:r>
              <a:rPr lang="en-US" sz="3600" dirty="0" err="1"/>
              <a:t>thế</a:t>
            </a:r>
            <a:r>
              <a:rPr lang="en-US" sz="3600" dirty="0"/>
              <a:t>, ta </a:t>
            </a:r>
            <a:r>
              <a:rPr lang="en-US" sz="3600" dirty="0" err="1"/>
              <a:t>cần</a:t>
            </a:r>
            <a:r>
              <a:rPr lang="en-US" sz="3600" dirty="0"/>
              <a:t> </a:t>
            </a:r>
            <a:r>
              <a:rPr lang="en-US" sz="4400" b="1" dirty="0" err="1">
                <a:solidFill>
                  <a:srgbClr val="0091EA"/>
                </a:solidFill>
              </a:rPr>
              <a:t>giảm</a:t>
            </a:r>
            <a:r>
              <a:rPr lang="en-US" sz="4400" b="1" dirty="0">
                <a:solidFill>
                  <a:srgbClr val="0091EA"/>
                </a:solidFill>
              </a:rPr>
              <a:t> </a:t>
            </a:r>
            <a:r>
              <a:rPr lang="en-US" sz="4400" b="1" dirty="0" err="1">
                <a:solidFill>
                  <a:srgbClr val="0091EA"/>
                </a:solidFill>
              </a:rPr>
              <a:t>chiều</a:t>
            </a:r>
            <a:r>
              <a:rPr lang="en-US" sz="4400" b="1" dirty="0">
                <a:solidFill>
                  <a:srgbClr val="0091EA"/>
                </a:solidFill>
              </a:rPr>
              <a:t> </a:t>
            </a:r>
            <a:r>
              <a:rPr lang="en-US" sz="3600" dirty="0" err="1"/>
              <a:t>dữ</a:t>
            </a:r>
            <a:r>
              <a:rPr lang="en-US" sz="3600" dirty="0"/>
              <a:t> </a:t>
            </a:r>
            <a:r>
              <a:rPr lang="en-US" sz="3600" dirty="0" err="1"/>
              <a:t>liệu</a:t>
            </a:r>
            <a:endParaRPr sz="3600" dirty="0"/>
          </a:p>
        </p:txBody>
      </p:sp>
      <p:pic>
        <p:nvPicPr>
          <p:cNvPr id="13" name="Picture 2" descr="Dimensionality reduction effect over an artificial (3-dimensional)... |  Download Scientific Diagram">
            <a:extLst>
              <a:ext uri="{FF2B5EF4-FFF2-40B4-BE49-F238E27FC236}">
                <a16:creationId xmlns="" xmlns:a16="http://schemas.microsoft.com/office/drawing/2014/main" id="{A38982FF-D478-402A-9AC3-A2DD4413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44" y="308783"/>
            <a:ext cx="5606598" cy="257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2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98454" y="352380"/>
            <a:ext cx="7571700" cy="13174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Hạn</a:t>
            </a:r>
            <a:r>
              <a:rPr lang="en-US" sz="3600" b="1" dirty="0"/>
              <a:t> </a:t>
            </a:r>
            <a:r>
              <a:rPr lang="en-US" sz="3600" b="1" dirty="0" err="1"/>
              <a:t>chế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những</a:t>
            </a:r>
            <a:r>
              <a:rPr lang="en-US" sz="3600" b="1" dirty="0"/>
              <a:t> </a:t>
            </a:r>
            <a:r>
              <a:rPr lang="en-US" sz="3600" b="1" dirty="0" err="1"/>
              <a:t>thuật</a:t>
            </a:r>
            <a:r>
              <a:rPr lang="en-US" sz="3600" b="1" dirty="0"/>
              <a:t> </a:t>
            </a:r>
            <a:r>
              <a:rPr lang="en-US" sz="3600" b="1" dirty="0" err="1"/>
              <a:t>toán</a:t>
            </a:r>
            <a:r>
              <a:rPr lang="en-US" sz="3600" b="1" dirty="0"/>
              <a:t> tr</a:t>
            </a:r>
            <a:r>
              <a:rPr lang="vi-VN" sz="3600" b="1" dirty="0"/>
              <a:t>ư</a:t>
            </a:r>
            <a:r>
              <a:rPr lang="en-US" sz="3600" b="1" dirty="0" err="1"/>
              <a:t>ớc</a:t>
            </a:r>
            <a:r>
              <a:rPr lang="en-US" sz="3600" b="1" dirty="0"/>
              <a:t> </a:t>
            </a:r>
            <a:r>
              <a:rPr lang="en-US" sz="3600" b="1" dirty="0" err="1"/>
              <a:t>đó</a:t>
            </a:r>
            <a:r>
              <a:rPr lang="en-US" sz="3600" b="1" dirty="0"/>
              <a:t>: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35122" y="1804124"/>
            <a:ext cx="7873756" cy="272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chiều</a:t>
            </a:r>
            <a:r>
              <a:rPr lang="en-US" sz="2800" dirty="0"/>
              <a:t> </a:t>
            </a:r>
            <a:r>
              <a:rPr lang="en-US" sz="2800" dirty="0" err="1"/>
              <a:t>nhúng</a:t>
            </a:r>
            <a:r>
              <a:rPr lang="en-US" sz="2800" dirty="0"/>
              <a:t> </a:t>
            </a:r>
            <a:r>
              <a:rPr lang="en-US" sz="2800" dirty="0" err="1"/>
              <a:t>lớn</a:t>
            </a:r>
            <a:r>
              <a:rPr lang="en-US" sz="2800" dirty="0"/>
              <a:t> (&gt;= 1000).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lang="en-US" sz="2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2800" dirty="0" err="1"/>
              <a:t>Hàm</a:t>
            </a:r>
            <a:r>
              <a:rPr lang="en-US" sz="2800" dirty="0"/>
              <a:t> loss </a:t>
            </a:r>
            <a:r>
              <a:rPr lang="en-US" sz="2800" dirty="0" err="1"/>
              <a:t>chỉ</a:t>
            </a:r>
            <a:r>
              <a:rPr lang="en-US" sz="2800" dirty="0"/>
              <a:t> đ</a:t>
            </a:r>
            <a:r>
              <a:rPr lang="vi-VN" sz="2800" dirty="0"/>
              <a:t>ơ</a:t>
            </a:r>
            <a:r>
              <a:rPr lang="en-US" sz="2800" dirty="0"/>
              <a:t>n </a:t>
            </a:r>
            <a:r>
              <a:rPr lang="en-US" sz="2800" dirty="0" err="1"/>
              <a:t>giản</a:t>
            </a:r>
            <a:r>
              <a:rPr lang="en-US" sz="2800" dirty="0"/>
              <a:t> </a:t>
            </a:r>
            <a:r>
              <a:rPr lang="en-US" sz="2800" dirty="0" err="1"/>
              <a:t>đo</a:t>
            </a:r>
            <a:r>
              <a:rPr lang="en-US" sz="2800" dirty="0"/>
              <a:t> l</a:t>
            </a:r>
            <a:r>
              <a:rPr lang="vi-VN" sz="2800" dirty="0"/>
              <a:t>ư</a:t>
            </a:r>
            <a:r>
              <a:rPr lang="en-US" sz="2800" dirty="0" err="1"/>
              <a:t>ờng</a:t>
            </a:r>
            <a:r>
              <a:rPr lang="en-US" sz="2800" dirty="0"/>
              <a:t> </a:t>
            </a:r>
            <a:r>
              <a:rPr lang="en-US" sz="2800" dirty="0" err="1"/>
              <a:t>khoảng</a:t>
            </a:r>
            <a:r>
              <a:rPr lang="en-US" sz="2800" dirty="0"/>
              <a:t> </a:t>
            </a:r>
            <a:r>
              <a:rPr lang="en-US" sz="2800" dirty="0" err="1"/>
              <a:t>cách</a:t>
            </a:r>
            <a:r>
              <a:rPr lang="en-US" sz="2800" dirty="0"/>
              <a:t> </a:t>
            </a:r>
            <a:r>
              <a:rPr lang="en-US" sz="2800" dirty="0" err="1"/>
              <a:t>giữa</a:t>
            </a:r>
            <a:r>
              <a:rPr lang="en-US" sz="2800" dirty="0"/>
              <a:t> 2 </a:t>
            </a:r>
            <a:r>
              <a:rPr lang="en-US" sz="2800" dirty="0" err="1"/>
              <a:t>bức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: </a:t>
            </a:r>
            <a:r>
              <a:rPr lang="en-US" sz="2800" dirty="0" err="1"/>
              <a:t>giống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cùng</a:t>
            </a:r>
            <a:r>
              <a:rPr lang="en-US" sz="2800" dirty="0"/>
              <a:t> class,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 class.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sz="28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95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98454" y="352380"/>
            <a:ext cx="7571700" cy="13174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Facenet</a:t>
            </a:r>
            <a:r>
              <a:rPr lang="en-US" sz="3600" b="1" dirty="0"/>
              <a:t> </a:t>
            </a:r>
            <a:r>
              <a:rPr lang="en-US" sz="3600" b="1" dirty="0" err="1"/>
              <a:t>giải</a:t>
            </a:r>
            <a:r>
              <a:rPr lang="en-US" sz="3600" b="1" dirty="0"/>
              <a:t> </a:t>
            </a:r>
            <a:r>
              <a:rPr lang="en-US" sz="3600" b="1" dirty="0" err="1"/>
              <a:t>quyết</a:t>
            </a:r>
            <a:r>
              <a:rPr lang="en-US" sz="3600" b="1" dirty="0"/>
              <a:t> </a:t>
            </a:r>
            <a:r>
              <a:rPr lang="en-US" sz="3600" b="1" dirty="0" err="1"/>
              <a:t>các</a:t>
            </a:r>
            <a:r>
              <a:rPr lang="en-US" sz="3600" b="1" dirty="0"/>
              <a:t>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tr</a:t>
            </a:r>
            <a:r>
              <a:rPr lang="vi-VN" sz="3600" b="1" dirty="0"/>
              <a:t>ư</a:t>
            </a:r>
            <a:r>
              <a:rPr lang="en-US" sz="3600" b="1" dirty="0" err="1"/>
              <a:t>ớc</a:t>
            </a:r>
            <a:r>
              <a:rPr lang="en-US" sz="3600" b="1" dirty="0"/>
              <a:t> </a:t>
            </a:r>
            <a:r>
              <a:rPr lang="en-US" sz="3600" b="1" dirty="0" err="1"/>
              <a:t>đó</a:t>
            </a:r>
            <a:r>
              <a:rPr lang="en-US" sz="3600" b="1" dirty="0"/>
              <a:t>:</a:t>
            </a:r>
            <a:endParaRPr sz="36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35121" y="1804124"/>
            <a:ext cx="7769263" cy="272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chiều</a:t>
            </a:r>
            <a:r>
              <a:rPr lang="en-US" sz="2800" dirty="0"/>
              <a:t> </a:t>
            </a:r>
            <a:r>
              <a:rPr lang="en-US" sz="2800" dirty="0" err="1"/>
              <a:t>nhúng</a:t>
            </a:r>
            <a:r>
              <a:rPr lang="en-US" sz="2800" dirty="0"/>
              <a:t> </a:t>
            </a:r>
            <a:r>
              <a:rPr lang="en-US" sz="2800" dirty="0" err="1"/>
              <a:t>nhỏ</a:t>
            </a:r>
            <a:r>
              <a:rPr lang="en-US" sz="2800" dirty="0"/>
              <a:t> (</a:t>
            </a:r>
            <a:r>
              <a:rPr lang="en-US" sz="2800" dirty="0" err="1"/>
              <a:t>th</a:t>
            </a:r>
            <a:r>
              <a:rPr lang="vi-VN" sz="2800" dirty="0"/>
              <a:t>ư</a:t>
            </a:r>
            <a:r>
              <a:rPr lang="en-US" sz="2800" dirty="0" err="1"/>
              <a:t>ờng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128</a:t>
            </a:r>
            <a:r>
              <a:rPr lang="en-US" sz="2800" dirty="0"/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lang="en-US" sz="2800" dirty="0"/>
          </a:p>
          <a:p>
            <a:pPr lvl="0">
              <a:spcBef>
                <a:spcPts val="0"/>
              </a:spcBef>
            </a:pPr>
            <a:r>
              <a:rPr lang="en-US" sz="2800" dirty="0" err="1"/>
              <a:t>Hàm</a:t>
            </a:r>
            <a:r>
              <a:rPr lang="en-US" sz="2800" dirty="0"/>
              <a:t> loss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1"/>
                </a:solidFill>
              </a:rPr>
              <a:t>triplet loss </a:t>
            </a:r>
            <a:r>
              <a:rPr lang="en-US" sz="2800" dirty="0"/>
              <a:t>c</a:t>
            </a:r>
            <a:r>
              <a:rPr lang="vi-VN" sz="2800" dirty="0"/>
              <a:t>ó khả năng học được </a:t>
            </a:r>
            <a:r>
              <a:rPr lang="vi-VN" sz="2800" b="1" dirty="0">
                <a:solidFill>
                  <a:schemeClr val="accent1"/>
                </a:solidFill>
              </a:rPr>
              <a:t>đồng thời </a:t>
            </a:r>
            <a:r>
              <a:rPr lang="vi-VN" sz="2800" dirty="0"/>
              <a:t>sự giống nhau giữa 2</a:t>
            </a:r>
            <a:r>
              <a:rPr lang="en-US" sz="2800" dirty="0"/>
              <a:t> </a:t>
            </a:r>
            <a:r>
              <a:rPr lang="vi-VN" sz="2800" dirty="0"/>
              <a:t>bức ảnh cùng nhóm và phân biệt các bức ảnh không cùng nhóm</a:t>
            </a:r>
            <a:r>
              <a:rPr lang="en-US" sz="2800" dirty="0"/>
              <a:t>.</a:t>
            </a:r>
            <a:endParaRPr sz="28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15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-90323" y="1110109"/>
            <a:ext cx="57415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Triplet Loss</a:t>
            </a:r>
            <a:endParaRPr sz="44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473336" y="2243273"/>
            <a:ext cx="517789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facenet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endParaRPr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4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 dirty="0"/>
          </a:p>
        </p:txBody>
      </p:sp>
      <p:pic>
        <p:nvPicPr>
          <p:cNvPr id="4098" name="Picture 2" descr="Triplet Loss and Online Triplet Mining in TensorFlow | Olivier Moindrot blog">
            <a:extLst>
              <a:ext uri="{FF2B5EF4-FFF2-40B4-BE49-F238E27FC236}">
                <a16:creationId xmlns="" xmlns:a16="http://schemas.microsoft.com/office/drawing/2014/main" id="{3D10D2DE-19A5-47A5-BA25-E2DF9792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50" y="406455"/>
            <a:ext cx="5766099" cy="43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13BC57-4E8C-423A-90FF-EC5667AF2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6" y="608392"/>
            <a:ext cx="7186108" cy="1642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229A3AB-5909-4CCC-8D28-7CF531937B45}"/>
              </a:ext>
            </a:extLst>
          </p:cNvPr>
          <p:cNvSpPr txBox="1"/>
          <p:nvPr/>
        </p:nvSpPr>
        <p:spPr>
          <a:xfrm>
            <a:off x="1766976" y="2571750"/>
            <a:ext cx="7186108" cy="196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Chọn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bộ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ba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sao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cho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ảnh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Anchor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Positive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khác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nhau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nhất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ảnh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Anchor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Negative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giống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nhau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nhất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US" sz="2800" b="1" dirty="0">
              <a:solidFill>
                <a:schemeClr val="accent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13BC57-4E8C-423A-90FF-EC5667AF2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6" y="608392"/>
            <a:ext cx="7186108" cy="1642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229A3AB-5909-4CCC-8D28-7CF531937B45}"/>
              </a:ext>
            </a:extLst>
          </p:cNvPr>
          <p:cNvSpPr txBox="1"/>
          <p:nvPr/>
        </p:nvSpPr>
        <p:spPr>
          <a:xfrm>
            <a:off x="1766976" y="2571750"/>
            <a:ext cx="7186108" cy="196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Sau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quá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trình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học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sao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cho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hàm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loss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tối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thiểu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hoá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khoảng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cách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anchor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positive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tối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đa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hoá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khoảng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cách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anchor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và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negative.</a:t>
            </a:r>
          </a:p>
        </p:txBody>
      </p:sp>
    </p:spTree>
    <p:extLst>
      <p:ext uri="{BB962C8B-B14F-4D97-AF65-F5344CB8AC3E}">
        <p14:creationId xmlns:p14="http://schemas.microsoft.com/office/powerpoint/2010/main" val="33219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962928" y="1991850"/>
            <a:ext cx="721814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7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796303" y="1878003"/>
            <a:ext cx="755139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Kernel PCA</a:t>
            </a:r>
            <a:endParaRPr dirty="0"/>
          </a:p>
        </p:txBody>
      </p:sp>
      <p:sp>
        <p:nvSpPr>
          <p:cNvPr id="3" name="Google Shape;98;p15"/>
          <p:cNvSpPr txBox="1">
            <a:spLocks/>
          </p:cNvSpPr>
          <p:nvPr/>
        </p:nvSpPr>
        <p:spPr>
          <a:xfrm>
            <a:off x="1337788" y="3037803"/>
            <a:ext cx="646842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Kernel Principal Components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8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1866</Words>
  <Application>Microsoft Office PowerPoint</Application>
  <PresentationFormat>On-screen Show (16:9)</PresentationFormat>
  <Paragraphs>279</Paragraphs>
  <Slides>86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Cambria Math</vt:lpstr>
      <vt:lpstr>Roboto Slab</vt:lpstr>
      <vt:lpstr>Source Sans Pro</vt:lpstr>
      <vt:lpstr>Calibri</vt:lpstr>
      <vt:lpstr>Wingdings</vt:lpstr>
      <vt:lpstr>Cordelia template</vt:lpstr>
      <vt:lpstr>Hello!</vt:lpstr>
      <vt:lpstr>Nhóm trình bày</vt:lpstr>
      <vt:lpstr>Quá trình nhận dạng</vt:lpstr>
      <vt:lpstr>PowerPoint Presentation</vt:lpstr>
      <vt:lpstr>PowerPoint Presentation</vt:lpstr>
      <vt:lpstr>Vấn đề rút trích đặt trưng</vt:lpstr>
      <vt:lpstr>PowerPoint Presentation</vt:lpstr>
      <vt:lpstr>PowerPoint Presentation</vt:lpstr>
      <vt:lpstr>Kernel PCA</vt:lpstr>
      <vt:lpstr>Principal Components Analysis</vt:lpstr>
      <vt:lpstr>Tuy nhiên…</vt:lpstr>
      <vt:lpstr>Kernel PCA</vt:lpstr>
      <vt:lpstr>Nghe có vẻ mâu thuẫn nhưng..</vt:lpstr>
      <vt:lpstr>Các bước thuật toán Kernel PCA</vt:lpstr>
      <vt:lpstr>Chọn hàm kernel</vt:lpstr>
      <vt:lpstr>PowerPoint Presentation</vt:lpstr>
      <vt:lpstr>Tính ma trận kernel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Centering ma trận kernel</vt:lpstr>
      <vt:lpstr>PowerPoint Presentation</vt:lpstr>
      <vt:lpstr>PowerPoint Presentation</vt:lpstr>
      <vt:lpstr>Tìm các eigenvector α và eigenvalue λ của ma trận Kc</vt:lpstr>
      <vt:lpstr>Sắp xếp các eigenvector vừa tìm được theo thứ tự giảm dần của eigenvalue</vt:lpstr>
      <vt:lpstr>Chọn ra K eigenvector đầu tiên và chiếu dữ liệu lên chiều không gian mới.</vt:lpstr>
      <vt:lpstr>Nhận xét</vt:lpstr>
      <vt:lpstr>Manifold Learning</vt:lpstr>
      <vt:lpstr>Vấn đề của Kernel PCA</vt:lpstr>
      <vt:lpstr>Manifold Learning</vt:lpstr>
      <vt:lpstr>Một số thuật toán</vt:lpstr>
      <vt:lpstr> Locally Linear Embedding</vt:lpstr>
      <vt:lpstr>PowerPoint Presentation</vt:lpstr>
      <vt:lpstr>PowerPoint Presentation</vt:lpstr>
      <vt:lpstr>Ba bước thuật toán LLE</vt:lpstr>
      <vt:lpstr>Tìm các điểm láng giềng của mỗi điểm.</vt:lpstr>
      <vt:lpstr>Tính toán ma trận trọng số </vt:lpstr>
      <vt:lpstr>Tính toán ma trận trọng số </vt:lpstr>
      <vt:lpstr>Tính toán các điểm dữ liệu mới</vt:lpstr>
      <vt:lpstr>Nhận xét</vt:lpstr>
      <vt:lpstr>Databases</vt:lpstr>
      <vt:lpstr>1. FRGC Database</vt:lpstr>
      <vt:lpstr>PowerPoint Presentation</vt:lpstr>
      <vt:lpstr>FRGC bao gồm:</vt:lpstr>
      <vt:lpstr>PowerPoint Presentation</vt:lpstr>
      <vt:lpstr>2. FERET Database</vt:lpstr>
      <vt:lpstr>PowerPoint Presentation</vt:lpstr>
      <vt:lpstr>FERET bao gồm:</vt:lpstr>
      <vt:lpstr>PowerPoint Presentation</vt:lpstr>
      <vt:lpstr>3. AR Database</vt:lpstr>
      <vt:lpstr>AR bao gồm:</vt:lpstr>
      <vt:lpstr>PowerPoint Presentation</vt:lpstr>
      <vt:lpstr>PowerPoint Presentation</vt:lpstr>
      <vt:lpstr>4. YALE Database</vt:lpstr>
      <vt:lpstr>YALE bao gồm:</vt:lpstr>
      <vt:lpstr>PowerPoint Presentation</vt:lpstr>
      <vt:lpstr>PowerPoint Presentation</vt:lpstr>
      <vt:lpstr>Support Vector Machine (SVM)</vt:lpstr>
      <vt:lpstr>PLA ???</vt:lpstr>
      <vt:lpstr>Tuy nhiên…</vt:lpstr>
      <vt:lpstr>SVM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State-of-the-Art</vt:lpstr>
      <vt:lpstr>Facenet</vt:lpstr>
      <vt:lpstr>Facenet</vt:lpstr>
      <vt:lpstr>PowerPoint Presentation</vt:lpstr>
      <vt:lpstr>PowerPoint Presentation</vt:lpstr>
      <vt:lpstr>Hạn chế của những thuật toán trước đó:</vt:lpstr>
      <vt:lpstr>Facenet giải quyết các vấn đề trước đó:</vt:lpstr>
      <vt:lpstr>Triplet Loss</vt:lpstr>
      <vt:lpstr>PowerPoint Presentation</vt:lpstr>
      <vt:lpstr>PowerPoint Presentation</vt:lpstr>
      <vt:lpstr>PowerPoint Presentation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Manifold Learning</dc:title>
  <dc:creator>sake</dc:creator>
  <cp:lastModifiedBy>N. Phon</cp:lastModifiedBy>
  <cp:revision>89</cp:revision>
  <dcterms:modified xsi:type="dcterms:W3CDTF">2021-06-01T02:21:16Z</dcterms:modified>
</cp:coreProperties>
</file>